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60" r:id="rId4"/>
    <p:sldId id="261" r:id="rId5"/>
    <p:sldId id="262" r:id="rId6"/>
    <p:sldId id="259" r:id="rId7"/>
    <p:sldId id="265" r:id="rId8"/>
    <p:sldId id="266" r:id="rId9"/>
    <p:sldId id="267" r:id="rId10"/>
    <p:sldId id="271" r:id="rId11"/>
    <p:sldId id="269" r:id="rId12"/>
    <p:sldId id="270" r:id="rId13"/>
    <p:sldId id="272" r:id="rId14"/>
    <p:sldId id="273" r:id="rId15"/>
    <p:sldId id="290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8E126-C652-475E-B0AA-1BAE7D1349BB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C38EC-9468-4345-A5C8-32AFB9006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3C2D-8C0C-45AB-A856-AD516C544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A05A-F630-4D92-811F-63616870A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C2EDB-F447-4A70-AAB9-BA5D69E78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F01E-7DA6-4C89-A5AF-2FB8D6066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C1F56-0EFB-42B1-B675-90EDF7D36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C4A3F-D399-4B52-BE82-CD5B29CBB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5120F-F31D-4F46-A864-F76578A4A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67CD5-B579-4AA1-93C1-029B61CED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955BE-F32E-495D-9B9B-D9CE4A895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8D38B-0916-4672-BDFF-1E6F9B23E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0414E-FA23-47DB-A20F-3193156E0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31546-DF5A-4A70-8EEF-48D137CDD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EC39F-646F-4771-8899-FF2A71FE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E6D9CF4-69D4-489D-A5DB-810179124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horizon2020/index_en.cfm?pg=h202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gview?url=http://nkp.univ.kiev.ua/user_doc/PDF/5.pdf&amp;embedded=tru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file:///C:\Users\AndreyT\Desktop\CRDF-2016\2016-03-16_Presentation-_NCP_Ukraina_webportal.ppt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arel@ukr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93663"/>
            <a:ext cx="2484437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04800" y="2708275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2400" dirty="0" smtClean="0">
                <a:solidFill>
                  <a:srgbClr val="008080"/>
                </a:solidFill>
              </a:rPr>
              <a:t>«</a:t>
            </a:r>
            <a:r>
              <a:rPr lang="uk-UA" sz="2400" b="1" dirty="0" smtClean="0">
                <a:solidFill>
                  <a:srgbClr val="008080"/>
                </a:solidFill>
              </a:rPr>
              <a:t>Рамкова програма </a:t>
            </a:r>
            <a:r>
              <a:rPr lang="uk-UA" sz="2400" b="1" dirty="0">
                <a:solidFill>
                  <a:srgbClr val="008080"/>
                </a:solidFill>
              </a:rPr>
              <a:t>ЄС “</a:t>
            </a:r>
            <a:r>
              <a:rPr lang="uk-UA" sz="2400" b="1" dirty="0" smtClean="0">
                <a:solidFill>
                  <a:srgbClr val="008080"/>
                </a:solidFill>
              </a:rPr>
              <a:t>Горизонт-2020 </a:t>
            </a:r>
          </a:p>
          <a:p>
            <a:pPr algn="ctr"/>
            <a:r>
              <a:rPr lang="uk-UA" sz="2400" b="1" dirty="0" smtClean="0">
                <a:solidFill>
                  <a:srgbClr val="008080"/>
                </a:solidFill>
              </a:rPr>
              <a:t>з досліджень та інновацій</a:t>
            </a:r>
            <a:r>
              <a:rPr lang="ru-RU" sz="2400" dirty="0" smtClean="0">
                <a:solidFill>
                  <a:srgbClr val="008080"/>
                </a:solidFill>
              </a:rPr>
              <a:t>»</a:t>
            </a:r>
            <a:endParaRPr lang="pl-PL" sz="2400" dirty="0">
              <a:solidFill>
                <a:srgbClr val="008080"/>
              </a:solidFill>
            </a:endParaRPr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331913" y="620713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загальна характеристика “Горизонт-2020”</a:t>
            </a:r>
            <a:endParaRPr lang="ru-RU" b="1">
              <a:solidFill>
                <a:srgbClr val="008080"/>
              </a:solidFill>
            </a:endParaRPr>
          </a:p>
        </p:txBody>
      </p:sp>
      <p:pic>
        <p:nvPicPr>
          <p:cNvPr id="1434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3075" y="1557338"/>
            <a:ext cx="6130925" cy="4598987"/>
          </a:xfrm>
          <a:noFill/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395288" y="1533525"/>
            <a:ext cx="2303462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8080"/>
                </a:solidFill>
              </a:rPr>
              <a:t>H2020 Online Manual </a:t>
            </a:r>
            <a:r>
              <a:rPr lang="ru-RU" sz="1400">
                <a:solidFill>
                  <a:srgbClr val="008080"/>
                </a:solidFill>
              </a:rPr>
              <a:t>основний он-лайн інструмент програми</a:t>
            </a:r>
            <a:r>
              <a:rPr lang="ru-RU" sz="1400"/>
              <a:t> </a:t>
            </a:r>
            <a:r>
              <a:rPr lang="ru-RU" sz="1400">
                <a:solidFill>
                  <a:srgbClr val="008080"/>
                </a:solidFill>
              </a:rPr>
              <a:t>: </a:t>
            </a:r>
          </a:p>
          <a:p>
            <a:r>
              <a:rPr lang="ru-RU" sz="1400">
                <a:solidFill>
                  <a:srgbClr val="008080"/>
                </a:solidFill>
              </a:rPr>
              <a:t>-</a:t>
            </a:r>
            <a:r>
              <a:rPr lang="ru-RU" sz="1200">
                <a:solidFill>
                  <a:srgbClr val="008080"/>
                </a:solidFill>
              </a:rPr>
              <a:t>охоплює всі етапи від підготовки пропозиції та подачі заявки до звітності за проектом;</a:t>
            </a:r>
          </a:p>
          <a:p>
            <a:endParaRPr lang="ru-RU" sz="120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ru-RU" sz="1200">
                <a:solidFill>
                  <a:srgbClr val="008080"/>
                </a:solidFill>
              </a:rPr>
              <a:t>містить бібліотеку нормативних документів, інструкцій, додаткових матеріалів щодо H2020 та FP7;</a:t>
            </a:r>
          </a:p>
          <a:p>
            <a:pPr>
              <a:buFontTx/>
              <a:buChar char="-"/>
            </a:pPr>
            <a:endParaRPr lang="ru-RU" sz="120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uk-UA" sz="1200">
                <a:solidFill>
                  <a:srgbClr val="008080"/>
                </a:solidFill>
              </a:rPr>
              <a:t>має</a:t>
            </a:r>
            <a:r>
              <a:rPr lang="ru-RU" sz="1200">
                <a:solidFill>
                  <a:srgbClr val="008080"/>
                </a:solidFill>
              </a:rPr>
              <a:t> спеціальні можливості з пошуку партнерів; </a:t>
            </a:r>
          </a:p>
          <a:p>
            <a:pPr>
              <a:buFontTx/>
              <a:buChar char="-"/>
            </a:pPr>
            <a:endParaRPr lang="ru-RU" sz="120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ru-RU" sz="1200">
                <a:solidFill>
                  <a:srgbClr val="008080"/>
                </a:solidFill>
              </a:rPr>
              <a:t> дозволяє вам моделювати перевірку фінансової життєздатності вашої організації;</a:t>
            </a:r>
          </a:p>
          <a:p>
            <a:pPr>
              <a:buFontTx/>
              <a:buChar char="-"/>
            </a:pPr>
            <a:endParaRPr lang="ru-RU" sz="1200">
              <a:solidFill>
                <a:srgbClr val="008080"/>
              </a:solidFill>
            </a:endParaRPr>
          </a:p>
          <a:p>
            <a:r>
              <a:rPr lang="ru-RU" sz="1200">
                <a:solidFill>
                  <a:srgbClr val="008080"/>
                </a:solidFill>
              </a:rPr>
              <a:t>- та багато інш.</a:t>
            </a:r>
            <a:r>
              <a:rPr lang="ru-RU" sz="1200" b="1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3568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341438"/>
            <a:ext cx="6624637" cy="3744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i="1" smtClean="0">
                <a:solidFill>
                  <a:srgbClr val="008080"/>
                </a:solidFill>
              </a:rPr>
              <a:t>	</a:t>
            </a:r>
            <a:endParaRPr lang="ru-RU" sz="16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i="1" smtClean="0">
                <a:solidFill>
                  <a:srgbClr val="008080"/>
                </a:solidFill>
              </a:rPr>
              <a:t>Учасники програми повинні задовольняти критеріям участі, визначених в регламенті «Правила участі»  </a:t>
            </a:r>
            <a:r>
              <a:rPr lang="ru-RU" sz="1200" i="1" smtClean="0">
                <a:solidFill>
                  <a:srgbClr val="008080"/>
                </a:solidFill>
                <a:hlinkClick r:id="rId3"/>
              </a:rPr>
              <a:t>http://ec.europa.eu/research/horizon2020/index_en.cfm?pg=h2020</a:t>
            </a:r>
            <a:r>
              <a:rPr lang="ru-RU" sz="1200" i="1" smtClean="0">
                <a:solidFill>
                  <a:srgbClr val="00808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i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b="1" smtClean="0">
                <a:solidFill>
                  <a:srgbClr val="008080"/>
                </a:solidFill>
              </a:rPr>
              <a:t>Необхідні умови участі в програмі</a:t>
            </a:r>
            <a:r>
              <a:rPr lang="ru-RU" sz="1400" smtClean="0">
                <a:solidFill>
                  <a:srgbClr val="00808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80"/>
                </a:solidFill>
              </a:rPr>
              <a:t>В проектах приймають участь не менше трьох юридичних осіб.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80"/>
                </a:solidFill>
              </a:rPr>
              <a:t>Кожна з таких юридичних осіб повинна бути заснована в країні -учасниці ЄС або в асоційованій країні.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80"/>
                </a:solidFill>
              </a:rPr>
              <a:t>Жодні дві з трьох юридичних осіб не можуть бути засновані в одній і тій самій країні-учасниці ЄС або в асоційованій країні.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08080"/>
                </a:solidFill>
              </a:rPr>
              <a:t>Усі три юридичні особи повинні бути незалежними одна від одної. 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331913" y="620713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загальна характеристика “Горизонт-2020”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1331913" y="620713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загальна характеристика “Горизонт-2020”</a:t>
            </a:r>
            <a:endParaRPr lang="ru-RU" b="1">
              <a:solidFill>
                <a:srgbClr val="008080"/>
              </a:solidFill>
            </a:endParaRPr>
          </a:p>
        </p:txBody>
      </p:sp>
      <p:pic>
        <p:nvPicPr>
          <p:cNvPr id="16391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844675"/>
            <a:ext cx="4787900" cy="3590925"/>
          </a:xfrm>
          <a:noFill/>
        </p:spPr>
      </p:pic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250825" y="1630363"/>
            <a:ext cx="3889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8080"/>
                </a:solidFill>
              </a:rPr>
              <a:t>Крок 1 – </a:t>
            </a:r>
            <a:r>
              <a:rPr lang="ru-RU" sz="1400">
                <a:solidFill>
                  <a:srgbClr val="008080"/>
                </a:solidFill>
              </a:rPr>
              <a:t>Знайти потрібне оголошення про </a:t>
            </a:r>
            <a:r>
              <a:rPr lang="en-US" sz="1400">
                <a:solidFill>
                  <a:srgbClr val="008080"/>
                </a:solidFill>
              </a:rPr>
              <a:t>(CALLS) </a:t>
            </a:r>
            <a:r>
              <a:rPr lang="ru-RU" sz="1400">
                <a:solidFill>
                  <a:srgbClr val="008080"/>
                </a:solidFill>
              </a:rPr>
              <a:t>конкурсн</a:t>
            </a:r>
            <a:r>
              <a:rPr lang="uk-UA" sz="1400">
                <a:solidFill>
                  <a:srgbClr val="008080"/>
                </a:solidFill>
              </a:rPr>
              <a:t>і </a:t>
            </a:r>
            <a:r>
              <a:rPr lang="ru-RU" sz="1400">
                <a:solidFill>
                  <a:srgbClr val="008080"/>
                </a:solidFill>
              </a:rPr>
              <a:t>пропозиції</a:t>
            </a:r>
            <a:r>
              <a:rPr lang="ru-RU"/>
              <a:t> </a:t>
            </a:r>
          </a:p>
        </p:txBody>
      </p:sp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250825" y="2492375"/>
            <a:ext cx="3889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8080"/>
                </a:solidFill>
              </a:rPr>
              <a:t>Крок </a:t>
            </a:r>
            <a:r>
              <a:rPr lang="en-US" sz="1400" b="1">
                <a:solidFill>
                  <a:srgbClr val="008080"/>
                </a:solidFill>
              </a:rPr>
              <a:t>2</a:t>
            </a:r>
            <a:r>
              <a:rPr lang="ru-RU" sz="1400" b="1">
                <a:solidFill>
                  <a:srgbClr val="008080"/>
                </a:solidFill>
              </a:rPr>
              <a:t> – </a:t>
            </a:r>
            <a:r>
              <a:rPr lang="ru-RU" sz="1400">
                <a:solidFill>
                  <a:srgbClr val="008080"/>
                </a:solidFill>
              </a:rPr>
              <a:t>Знайти партнерів для розробки проекту або заявитись у індивідуальному порядку </a:t>
            </a:r>
          </a:p>
          <a:p>
            <a:endParaRPr lang="ru-RU" sz="1400">
              <a:solidFill>
                <a:srgbClr val="008080"/>
              </a:solidFill>
            </a:endParaRPr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250825" y="3425825"/>
            <a:ext cx="3889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8080"/>
                </a:solidFill>
              </a:rPr>
              <a:t>Крок </a:t>
            </a:r>
            <a:r>
              <a:rPr lang="en-US" sz="1400" b="1">
                <a:solidFill>
                  <a:srgbClr val="008080"/>
                </a:solidFill>
              </a:rPr>
              <a:t>3</a:t>
            </a:r>
            <a:r>
              <a:rPr lang="ru-RU" sz="1400" b="1">
                <a:solidFill>
                  <a:srgbClr val="008080"/>
                </a:solidFill>
              </a:rPr>
              <a:t> – </a:t>
            </a:r>
            <a:r>
              <a:rPr lang="ru-RU" sz="1400">
                <a:solidFill>
                  <a:srgbClr val="008080"/>
                </a:solidFill>
              </a:rPr>
              <a:t>Зареєструватися на порталі </a:t>
            </a:r>
          </a:p>
          <a:p>
            <a:endParaRPr lang="ru-RU" sz="1400">
              <a:solidFill>
                <a:srgbClr val="008080"/>
              </a:solidFill>
            </a:endParaRPr>
          </a:p>
        </p:txBody>
      </p:sp>
      <p:sp>
        <p:nvSpPr>
          <p:cNvPr id="16395" name="Rectangle 17"/>
          <p:cNvSpPr>
            <a:spLocks noChangeArrowheads="1"/>
          </p:cNvSpPr>
          <p:nvPr/>
        </p:nvSpPr>
        <p:spPr bwMode="auto">
          <a:xfrm>
            <a:off x="250825" y="3970338"/>
            <a:ext cx="3889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8080"/>
                </a:solidFill>
              </a:rPr>
              <a:t>Крок </a:t>
            </a:r>
            <a:r>
              <a:rPr lang="en-US" sz="1400" b="1">
                <a:solidFill>
                  <a:srgbClr val="008080"/>
                </a:solidFill>
              </a:rPr>
              <a:t>4</a:t>
            </a:r>
            <a:r>
              <a:rPr lang="ru-RU" sz="1400" b="1">
                <a:solidFill>
                  <a:srgbClr val="008080"/>
                </a:solidFill>
              </a:rPr>
              <a:t> – </a:t>
            </a:r>
            <a:r>
              <a:rPr lang="ru-RU" sz="1400">
                <a:solidFill>
                  <a:srgbClr val="008080"/>
                </a:solidFill>
              </a:rPr>
              <a:t>Зареєструват</a:t>
            </a:r>
            <a:r>
              <a:rPr lang="uk-UA" sz="1400">
                <a:solidFill>
                  <a:srgbClr val="008080"/>
                </a:solidFill>
              </a:rPr>
              <a:t>и вашу організацію на</a:t>
            </a:r>
            <a:r>
              <a:rPr lang="ru-RU" sz="1400">
                <a:solidFill>
                  <a:srgbClr val="008080"/>
                </a:solidFill>
              </a:rPr>
              <a:t> порталі (</a:t>
            </a:r>
            <a:r>
              <a:rPr lang="en-US" sz="1400">
                <a:solidFill>
                  <a:srgbClr val="008080"/>
                </a:solidFill>
              </a:rPr>
              <a:t>PIC</a:t>
            </a:r>
            <a:r>
              <a:rPr lang="uk-UA" sz="1400">
                <a:solidFill>
                  <a:srgbClr val="008080"/>
                </a:solidFill>
              </a:rPr>
              <a:t>-</a:t>
            </a:r>
            <a:r>
              <a:rPr lang="ru-RU" sz="1400">
                <a:solidFill>
                  <a:srgbClr val="008080"/>
                </a:solidFill>
              </a:rPr>
              <a:t>код) </a:t>
            </a:r>
          </a:p>
          <a:p>
            <a:endParaRPr lang="ru-RU" sz="1400">
              <a:solidFill>
                <a:srgbClr val="008080"/>
              </a:solidFill>
            </a:endParaRPr>
          </a:p>
        </p:txBody>
      </p:sp>
      <p:sp>
        <p:nvSpPr>
          <p:cNvPr id="16396" name="Rectangle 19"/>
          <p:cNvSpPr>
            <a:spLocks noChangeArrowheads="1"/>
          </p:cNvSpPr>
          <p:nvPr/>
        </p:nvSpPr>
        <p:spPr bwMode="auto">
          <a:xfrm>
            <a:off x="250825" y="4621213"/>
            <a:ext cx="38893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008080"/>
                </a:solidFill>
              </a:rPr>
              <a:t>Крок 5 – </a:t>
            </a:r>
            <a:r>
              <a:rPr lang="ru-RU" sz="1400">
                <a:solidFill>
                  <a:srgbClr val="008080"/>
                </a:solidFill>
              </a:rPr>
              <a:t>Подайти ваші пропозиції щодо проекту до Комісії</a:t>
            </a:r>
            <a:r>
              <a:rPr lang="ru-RU"/>
              <a:t> </a:t>
            </a:r>
            <a:endParaRPr lang="ru-RU" sz="1400">
              <a:solidFill>
                <a:srgbClr val="008080"/>
              </a:solidFill>
            </a:endParaRPr>
          </a:p>
          <a:p>
            <a:endParaRPr lang="ru-RU" sz="1400">
              <a:solidFill>
                <a:srgbClr val="00808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83568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03350" y="476250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Робоча Програма “Безпечна, чиста та ефективна енергетика” на 2016-2017 роки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250825" y="1412875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i="1" dirty="0" err="1" smtClean="0">
                <a:solidFill>
                  <a:srgbClr val="008080"/>
                </a:solidFill>
              </a:rPr>
              <a:t>Оприлюднена</a:t>
            </a:r>
            <a:r>
              <a:rPr lang="en-US" sz="1200" i="1" dirty="0" smtClean="0">
                <a:solidFill>
                  <a:srgbClr val="008080"/>
                </a:solidFill>
              </a:rPr>
              <a:t>  </a:t>
            </a:r>
            <a:r>
              <a:rPr lang="uk-UA" sz="1200" i="1" dirty="0">
                <a:solidFill>
                  <a:srgbClr val="008080"/>
                </a:solidFill>
              </a:rPr>
              <a:t>на </a:t>
            </a:r>
            <a:r>
              <a:rPr lang="uk-UA" sz="1200" i="1" dirty="0" err="1">
                <a:solidFill>
                  <a:srgbClr val="008080"/>
                </a:solidFill>
              </a:rPr>
              <a:t>Інфо-дні</a:t>
            </a:r>
            <a:r>
              <a:rPr lang="ru-RU" sz="1200" i="1" dirty="0">
                <a:solidFill>
                  <a:srgbClr val="008080"/>
                </a:solidFill>
              </a:rPr>
              <a:t> </a:t>
            </a:r>
            <a:r>
              <a:rPr lang="ru-RU" sz="1200" i="1" dirty="0" smtClean="0">
                <a:solidFill>
                  <a:srgbClr val="008080"/>
                </a:solidFill>
              </a:rPr>
              <a:t> </a:t>
            </a:r>
            <a:r>
              <a:rPr lang="ru-RU" sz="1200" i="1" dirty="0">
                <a:solidFill>
                  <a:srgbClr val="008080"/>
                </a:solidFill>
              </a:rPr>
              <a:t>2015 року в </a:t>
            </a:r>
            <a:r>
              <a:rPr lang="ru-RU" sz="1200" i="1" dirty="0" err="1">
                <a:solidFill>
                  <a:srgbClr val="008080"/>
                </a:solidFill>
              </a:rPr>
              <a:t>Брюселі</a:t>
            </a:r>
            <a:r>
              <a:rPr lang="ru-RU" sz="1400" b="1" dirty="0">
                <a:solidFill>
                  <a:srgbClr val="008080"/>
                </a:solidFill>
              </a:rPr>
              <a:t> </a:t>
            </a:r>
            <a:r>
              <a:rPr lang="ru-RU" dirty="0"/>
              <a:t> </a:t>
            </a: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395288" y="2122607"/>
            <a:ext cx="38893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dirty="0">
                <a:solidFill>
                  <a:srgbClr val="008080"/>
                </a:solidFill>
              </a:rPr>
              <a:t>РП </a:t>
            </a:r>
            <a:r>
              <a:rPr lang="ru-RU" sz="1400" b="1" dirty="0" err="1">
                <a:solidFill>
                  <a:srgbClr val="008080"/>
                </a:solidFill>
              </a:rPr>
              <a:t>містить</a:t>
            </a:r>
            <a:r>
              <a:rPr lang="ru-RU" sz="1400" b="1" dirty="0">
                <a:solidFill>
                  <a:srgbClr val="008080"/>
                </a:solidFill>
              </a:rPr>
              <a:t>:</a:t>
            </a:r>
          </a:p>
          <a:p>
            <a:endParaRPr lang="ru-RU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ru-RU" sz="1400" b="1" dirty="0" err="1">
                <a:solidFill>
                  <a:srgbClr val="008080"/>
                </a:solidFill>
              </a:rPr>
              <a:t>перелік</a:t>
            </a:r>
            <a:r>
              <a:rPr lang="ru-RU" sz="1400" b="1" dirty="0">
                <a:solidFill>
                  <a:srgbClr val="008080"/>
                </a:solidFill>
              </a:rPr>
              <a:t> </a:t>
            </a:r>
            <a:r>
              <a:rPr lang="ru-RU" sz="1400" b="1" dirty="0" err="1">
                <a:solidFill>
                  <a:srgbClr val="008080"/>
                </a:solidFill>
              </a:rPr>
              <a:t>всіх</a:t>
            </a:r>
            <a:r>
              <a:rPr lang="ru-RU" sz="1400" b="1" dirty="0">
                <a:solidFill>
                  <a:srgbClr val="008080"/>
                </a:solidFill>
              </a:rPr>
              <a:t> </a:t>
            </a:r>
            <a:r>
              <a:rPr lang="ru-RU" sz="1400" b="1" dirty="0" err="1">
                <a:solidFill>
                  <a:srgbClr val="008080"/>
                </a:solidFill>
              </a:rPr>
              <a:t>конкурсів</a:t>
            </a:r>
            <a:r>
              <a:rPr lang="ru-RU" sz="1400" b="1" dirty="0">
                <a:solidFill>
                  <a:srgbClr val="008080"/>
                </a:solidFill>
              </a:rPr>
              <a:t>, </a:t>
            </a:r>
            <a:r>
              <a:rPr lang="ru-RU" sz="1400" b="1" dirty="0" err="1" smtClean="0">
                <a:solidFill>
                  <a:srgbClr val="008080"/>
                </a:solidFill>
              </a:rPr>
              <a:t>оголошені</a:t>
            </a:r>
            <a:r>
              <a:rPr lang="uk-UA" sz="1400" b="1" dirty="0" err="1" smtClean="0">
                <a:solidFill>
                  <a:srgbClr val="008080"/>
                </a:solidFill>
              </a:rPr>
              <a:t>их</a:t>
            </a:r>
            <a:r>
              <a:rPr lang="ru-RU" sz="1400" b="1" dirty="0" smtClean="0">
                <a:solidFill>
                  <a:srgbClr val="008080"/>
                </a:solidFill>
              </a:rPr>
              <a:t>на </a:t>
            </a:r>
            <a:r>
              <a:rPr lang="ru-RU" sz="1400" b="1" dirty="0">
                <a:solidFill>
                  <a:srgbClr val="008080"/>
                </a:solidFill>
              </a:rPr>
              <a:t>2016-2017 </a:t>
            </a:r>
            <a:r>
              <a:rPr lang="ru-RU" sz="1400" b="1" dirty="0" err="1">
                <a:solidFill>
                  <a:srgbClr val="008080"/>
                </a:solidFill>
              </a:rPr>
              <a:t>рр</a:t>
            </a:r>
            <a:endParaRPr lang="ru-RU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endParaRPr lang="ru-RU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ru-RU" sz="1400" b="1" dirty="0">
                <a:solidFill>
                  <a:srgbClr val="008080"/>
                </a:solidFill>
              </a:rPr>
              <a:t> </a:t>
            </a:r>
            <a:r>
              <a:rPr lang="ru-RU" sz="1400" b="1" dirty="0" err="1">
                <a:solidFill>
                  <a:srgbClr val="008080"/>
                </a:solidFill>
              </a:rPr>
              <a:t>опис</a:t>
            </a:r>
            <a:r>
              <a:rPr lang="ru-RU" sz="1400" b="1" dirty="0">
                <a:solidFill>
                  <a:srgbClr val="008080"/>
                </a:solidFill>
              </a:rPr>
              <a:t> </a:t>
            </a:r>
            <a:r>
              <a:rPr lang="ru-RU" sz="1400" b="1" dirty="0" err="1">
                <a:solidFill>
                  <a:srgbClr val="008080"/>
                </a:solidFill>
              </a:rPr>
              <a:t>викликів</a:t>
            </a:r>
            <a:r>
              <a:rPr lang="ru-RU" sz="1400" b="1" dirty="0">
                <a:solidFill>
                  <a:srgbClr val="008080"/>
                </a:solidFill>
              </a:rPr>
              <a:t>, на </a:t>
            </a:r>
            <a:r>
              <a:rPr lang="ru-RU" sz="1400" b="1" dirty="0" err="1">
                <a:solidFill>
                  <a:srgbClr val="008080"/>
                </a:solidFill>
              </a:rPr>
              <a:t>які</a:t>
            </a:r>
            <a:r>
              <a:rPr lang="ru-RU" sz="1400" b="1" dirty="0">
                <a:solidFill>
                  <a:srgbClr val="008080"/>
                </a:solidFill>
              </a:rPr>
              <a:t> </a:t>
            </a:r>
            <a:r>
              <a:rPr lang="ru-RU" sz="1400" b="1" dirty="0" err="1">
                <a:solidFill>
                  <a:srgbClr val="008080"/>
                </a:solidFill>
              </a:rPr>
              <a:t>спрямовані</a:t>
            </a:r>
            <a:r>
              <a:rPr lang="ru-RU" sz="1400" b="1" dirty="0">
                <a:solidFill>
                  <a:srgbClr val="008080"/>
                </a:solidFill>
              </a:rPr>
              <a:t> </a:t>
            </a:r>
            <a:r>
              <a:rPr lang="ru-RU" sz="1400" b="1" dirty="0" err="1">
                <a:solidFill>
                  <a:srgbClr val="008080"/>
                </a:solidFill>
              </a:rPr>
              <a:t>ці</a:t>
            </a:r>
            <a:r>
              <a:rPr lang="ru-RU" sz="1400" b="1" dirty="0">
                <a:solidFill>
                  <a:srgbClr val="008080"/>
                </a:solidFill>
              </a:rPr>
              <a:t> </a:t>
            </a:r>
            <a:r>
              <a:rPr lang="ru-RU" sz="1400" b="1" dirty="0" err="1">
                <a:solidFill>
                  <a:srgbClr val="008080"/>
                </a:solidFill>
              </a:rPr>
              <a:t>конкурси</a:t>
            </a:r>
            <a:endParaRPr lang="ru-RU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endParaRPr lang="ru-RU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uk-UA" sz="1400" b="1" dirty="0">
                <a:solidFill>
                  <a:srgbClr val="008080"/>
                </a:solidFill>
              </a:rPr>
              <a:t> специфічний фокус</a:t>
            </a:r>
          </a:p>
          <a:p>
            <a:pPr>
              <a:buFontTx/>
              <a:buChar char="-"/>
            </a:pPr>
            <a:endParaRPr lang="uk-UA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uk-UA" sz="1400" b="1" dirty="0">
                <a:solidFill>
                  <a:srgbClr val="008080"/>
                </a:solidFill>
              </a:rPr>
              <a:t>очікувані результати</a:t>
            </a:r>
          </a:p>
          <a:p>
            <a:pPr>
              <a:buFontTx/>
              <a:buChar char="-"/>
            </a:pPr>
            <a:endParaRPr lang="uk-UA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uk-UA" sz="1400" b="1" dirty="0">
                <a:solidFill>
                  <a:srgbClr val="008080"/>
                </a:solidFill>
              </a:rPr>
              <a:t>тип фінансування</a:t>
            </a:r>
          </a:p>
          <a:p>
            <a:pPr>
              <a:buFontTx/>
              <a:buChar char="-"/>
            </a:pPr>
            <a:endParaRPr lang="uk-UA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uk-UA" sz="1400" b="1" dirty="0">
                <a:solidFill>
                  <a:srgbClr val="008080"/>
                </a:solidFill>
              </a:rPr>
              <a:t>Бюджет, що передбачається  </a:t>
            </a:r>
            <a:endParaRPr lang="ru-RU" sz="1400" b="1" dirty="0">
              <a:solidFill>
                <a:srgbClr val="008080"/>
              </a:solidFill>
            </a:endParaRPr>
          </a:p>
        </p:txBody>
      </p:sp>
      <p:pic>
        <p:nvPicPr>
          <p:cNvPr id="17417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268413"/>
            <a:ext cx="3543300" cy="5030787"/>
          </a:xfr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403350" y="476250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Робоча Програма “Безпечна, чиста та ефективна енергетика” на 2016-2017 роки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179388" y="1550988"/>
            <a:ext cx="849788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 b="1">
                <a:solidFill>
                  <a:srgbClr val="008080"/>
                </a:solidFill>
              </a:rPr>
              <a:t>CALL</a:t>
            </a:r>
            <a:r>
              <a:rPr lang="uk-UA" sz="1400">
                <a:solidFill>
                  <a:srgbClr val="008080"/>
                </a:solidFill>
              </a:rPr>
              <a:t> </a:t>
            </a:r>
            <a:r>
              <a:rPr lang="ru-RU" sz="1400" b="1">
                <a:solidFill>
                  <a:srgbClr val="008080"/>
                </a:solidFill>
              </a:rPr>
              <a:t>ENERGY EFFICIENCY</a:t>
            </a:r>
            <a:r>
              <a:rPr lang="uk-UA" sz="1400">
                <a:solidFill>
                  <a:srgbClr val="008080"/>
                </a:solidFill>
              </a:rPr>
              <a:t> -</a:t>
            </a:r>
            <a:r>
              <a:rPr lang="uk-UA" sz="1400" b="1">
                <a:solidFill>
                  <a:srgbClr val="008080"/>
                </a:solidFill>
              </a:rPr>
              <a:t> ЕНЕРГОЕФЕКТИВНІСТЬ</a:t>
            </a:r>
            <a:endParaRPr lang="ru-RU" sz="1400" b="1">
              <a:solidFill>
                <a:srgbClr val="008080"/>
              </a:solidFill>
            </a:endParaRPr>
          </a:p>
          <a:p>
            <a:endParaRPr lang="ru-RU" sz="1400" b="1">
              <a:solidFill>
                <a:srgbClr val="008080"/>
              </a:solidFill>
            </a:endParaRPr>
          </a:p>
          <a:p>
            <a:r>
              <a:rPr lang="ru-RU" sz="1400" b="1">
                <a:solidFill>
                  <a:srgbClr val="008080"/>
                </a:solidFill>
              </a:rPr>
              <a:t>Heating and cooling </a:t>
            </a:r>
            <a:r>
              <a:rPr lang="uk-UA" sz="1400" b="1">
                <a:solidFill>
                  <a:srgbClr val="008080"/>
                </a:solidFill>
              </a:rPr>
              <a:t>Опалення та охолодження </a:t>
            </a:r>
            <a:endParaRPr lang="ru-RU" sz="1400">
              <a:solidFill>
                <a:srgbClr val="008080"/>
              </a:solidFill>
            </a:endParaRPr>
          </a:p>
          <a:p>
            <a:r>
              <a:rPr lang="en-US" sz="1400">
                <a:solidFill>
                  <a:srgbClr val="008080"/>
                </a:solidFill>
              </a:rPr>
              <a:t>EE</a:t>
            </a:r>
            <a:r>
              <a:rPr lang="uk-UA" sz="1400">
                <a:solidFill>
                  <a:srgbClr val="008080"/>
                </a:solidFill>
              </a:rPr>
              <a:t> 1 - 2017: Відновлення / рекуперація викидного тепла від просторів міської забудови (будівлі і транспортна інфраструктура) і від міських стічних вод для теплових мереж</a:t>
            </a:r>
          </a:p>
          <a:p>
            <a:r>
              <a:rPr lang="uk-UA" sz="1400">
                <a:solidFill>
                  <a:srgbClr val="008080"/>
                </a:solidFill>
              </a:rPr>
              <a:t> </a:t>
            </a:r>
            <a:endParaRPr lang="ru-RU" sz="1400">
              <a:solidFill>
                <a:srgbClr val="008080"/>
              </a:solidFill>
            </a:endParaRPr>
          </a:p>
          <a:p>
            <a:r>
              <a:rPr lang="en-US" sz="1400">
                <a:solidFill>
                  <a:srgbClr val="008080"/>
                </a:solidFill>
              </a:rPr>
              <a:t>EE</a:t>
            </a:r>
            <a:r>
              <a:rPr lang="uk-UA" sz="1400">
                <a:solidFill>
                  <a:srgbClr val="008080"/>
                </a:solidFill>
              </a:rPr>
              <a:t> 2 - 2017 Демонстрація застосування низькотемпературного теплопостачання в районах будівель з високими стандартами енергії</a:t>
            </a:r>
          </a:p>
          <a:p>
            <a:r>
              <a:rPr lang="uk-UA" sz="1400">
                <a:solidFill>
                  <a:srgbClr val="008080"/>
                </a:solidFill>
              </a:rPr>
              <a:t> </a:t>
            </a:r>
            <a:endParaRPr lang="ru-RU" sz="1400">
              <a:solidFill>
                <a:srgbClr val="008080"/>
              </a:solidFill>
            </a:endParaRPr>
          </a:p>
          <a:p>
            <a:r>
              <a:rPr lang="en-US" sz="1400">
                <a:solidFill>
                  <a:srgbClr val="008080"/>
                </a:solidFill>
              </a:rPr>
              <a:t>EE</a:t>
            </a:r>
            <a:r>
              <a:rPr lang="uk-UA" sz="1400">
                <a:solidFill>
                  <a:srgbClr val="008080"/>
                </a:solidFill>
              </a:rPr>
              <a:t> 3 - 2017: Реплікація успішних підходів до модернізації неефективних теплових мереж, що гарантують істотні заощадження первинної енергії та підвищення ефективності </a:t>
            </a:r>
            <a:endParaRPr lang="ru-RU" sz="1400">
              <a:solidFill>
                <a:srgbClr val="008080"/>
              </a:solidFill>
            </a:endParaRPr>
          </a:p>
          <a:p>
            <a:endParaRPr lang="uk-UA" sz="1400">
              <a:solidFill>
                <a:srgbClr val="008080"/>
              </a:solidFill>
            </a:endParaRPr>
          </a:p>
          <a:p>
            <a:r>
              <a:rPr lang="uk-UA" sz="1400">
                <a:solidFill>
                  <a:srgbClr val="008080"/>
                </a:solidFill>
              </a:rPr>
              <a:t>Е</a:t>
            </a:r>
            <a:r>
              <a:rPr lang="en-US" sz="1400">
                <a:solidFill>
                  <a:srgbClr val="008080"/>
                </a:solidFill>
              </a:rPr>
              <a:t>E</a:t>
            </a:r>
            <a:r>
              <a:rPr lang="uk-UA" sz="1400">
                <a:solidFill>
                  <a:srgbClr val="008080"/>
                </a:solidFill>
              </a:rPr>
              <a:t> 4 - 2016: Стандартні пакети для інтеграції багатокомпонентних (гібридних) відновлюваних джерел енергії та рішень щодо підвищення ефективності, включаючи зберігання теплової енергії в будівлях </a:t>
            </a:r>
            <a:endParaRPr lang="ru-RU" sz="1400">
              <a:solidFill>
                <a:srgbClr val="008080"/>
              </a:solidFill>
            </a:endParaRPr>
          </a:p>
          <a:p>
            <a:endParaRPr lang="uk-UA" sz="1400">
              <a:solidFill>
                <a:srgbClr val="008080"/>
              </a:solidFill>
            </a:endParaRPr>
          </a:p>
          <a:p>
            <a:r>
              <a:rPr lang="uk-UA" sz="1400">
                <a:solidFill>
                  <a:srgbClr val="FF0000"/>
                </a:solidFill>
              </a:rPr>
              <a:t>EE 5 - 2016: Розробка і демонстрація низько енергетичних систем опалення та охолодження  та опалення та охолодження з використанням рішень з низькими і дуже низьким температурними ресурсами </a:t>
            </a:r>
            <a:endParaRPr lang="ru-RU" sz="1400">
              <a:solidFill>
                <a:srgbClr val="FF0000"/>
              </a:solidFill>
            </a:endParaRPr>
          </a:p>
          <a:p>
            <a:endParaRPr lang="uk-UA" sz="1400">
              <a:solidFill>
                <a:srgbClr val="008080"/>
              </a:solidFill>
            </a:endParaRPr>
          </a:p>
          <a:p>
            <a:r>
              <a:rPr lang="uk-UA" sz="1400">
                <a:solidFill>
                  <a:srgbClr val="008080"/>
                </a:solidFill>
              </a:rPr>
              <a:t>EE 6 - 2016: Моделі та інструменти для картографування і планування опалення та охолодження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59632" y="476672"/>
            <a:ext cx="52562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08080"/>
                </a:solidFill>
              </a:rPr>
              <a:t>Актуальна інформація РП 2016-2017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946623" cy="34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95288" y="2445772"/>
            <a:ext cx="302458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ru-RU" sz="1400" b="1" dirty="0" smtClean="0">
                <a:solidFill>
                  <a:srgbClr val="008080"/>
                </a:solidFill>
              </a:rPr>
              <a:t> </a:t>
            </a:r>
            <a:r>
              <a:rPr lang="ru-RU" sz="1400" b="1" dirty="0" err="1" smtClean="0">
                <a:solidFill>
                  <a:srgbClr val="008080"/>
                </a:solidFill>
              </a:rPr>
              <a:t>опис</a:t>
            </a:r>
            <a:r>
              <a:rPr lang="ru-RU" sz="1400" b="1" dirty="0" smtClean="0">
                <a:solidFill>
                  <a:srgbClr val="008080"/>
                </a:solidFill>
              </a:rPr>
              <a:t> </a:t>
            </a:r>
            <a:r>
              <a:rPr lang="ru-RU" sz="1400" b="1" dirty="0" err="1" smtClean="0">
                <a:solidFill>
                  <a:srgbClr val="008080"/>
                </a:solidFill>
              </a:rPr>
              <a:t>тематичних</a:t>
            </a:r>
            <a:r>
              <a:rPr lang="ru-RU" sz="1400" b="1" dirty="0" smtClean="0">
                <a:solidFill>
                  <a:srgbClr val="008080"/>
                </a:solidFill>
              </a:rPr>
              <a:t> </a:t>
            </a:r>
            <a:r>
              <a:rPr lang="ru-RU" sz="1400" b="1" dirty="0" err="1" smtClean="0">
                <a:solidFill>
                  <a:srgbClr val="008080"/>
                </a:solidFill>
              </a:rPr>
              <a:t>напрямків</a:t>
            </a:r>
            <a:r>
              <a:rPr lang="ru-RU" sz="1400" b="1" dirty="0" smtClean="0">
                <a:solidFill>
                  <a:srgbClr val="008080"/>
                </a:solidFill>
              </a:rPr>
              <a:t> Горизонт 2020</a:t>
            </a:r>
          </a:p>
          <a:p>
            <a:pPr>
              <a:buFontTx/>
              <a:buChar char="-"/>
            </a:pPr>
            <a:endParaRPr lang="ru-RU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ru-RU" sz="1400" b="1" dirty="0">
                <a:solidFill>
                  <a:srgbClr val="008080"/>
                </a:solidFill>
              </a:rPr>
              <a:t> </a:t>
            </a:r>
            <a:r>
              <a:rPr lang="ru-RU" sz="1400" b="1" dirty="0" err="1" smtClean="0">
                <a:solidFill>
                  <a:srgbClr val="008080"/>
                </a:solidFill>
              </a:rPr>
              <a:t>конкурси</a:t>
            </a:r>
            <a:r>
              <a:rPr lang="ru-RU" sz="1400" b="1" dirty="0" smtClean="0">
                <a:solidFill>
                  <a:srgbClr val="008080"/>
                </a:solidFill>
              </a:rPr>
              <a:t> за </a:t>
            </a:r>
            <a:r>
              <a:rPr lang="ru-RU" sz="1400" b="1" dirty="0" err="1" smtClean="0">
                <a:solidFill>
                  <a:srgbClr val="008080"/>
                </a:solidFill>
              </a:rPr>
              <a:t>всіма</a:t>
            </a:r>
            <a:r>
              <a:rPr lang="ru-RU" sz="1400" b="1" dirty="0" smtClean="0">
                <a:solidFill>
                  <a:srgbClr val="008080"/>
                </a:solidFill>
              </a:rPr>
              <a:t> </a:t>
            </a:r>
            <a:r>
              <a:rPr lang="ru-RU" sz="1400" b="1" dirty="0" err="1" smtClean="0">
                <a:solidFill>
                  <a:srgbClr val="008080"/>
                </a:solidFill>
              </a:rPr>
              <a:t>тематичними</a:t>
            </a:r>
            <a:r>
              <a:rPr lang="ru-RU" sz="1400" b="1" dirty="0" smtClean="0">
                <a:solidFill>
                  <a:srgbClr val="008080"/>
                </a:solidFill>
              </a:rPr>
              <a:t>  </a:t>
            </a:r>
            <a:r>
              <a:rPr lang="ru-RU" sz="1400" b="1" dirty="0" err="1" smtClean="0">
                <a:solidFill>
                  <a:srgbClr val="008080"/>
                </a:solidFill>
              </a:rPr>
              <a:t>напрямами</a:t>
            </a:r>
            <a:r>
              <a:rPr lang="ru-RU" sz="1400" b="1" dirty="0" smtClean="0">
                <a:solidFill>
                  <a:srgbClr val="008080"/>
                </a:solidFill>
              </a:rPr>
              <a:t> на 2016-2017 </a:t>
            </a:r>
            <a:r>
              <a:rPr lang="ru-RU" sz="1400" b="1" dirty="0" err="1" smtClean="0">
                <a:solidFill>
                  <a:srgbClr val="008080"/>
                </a:solidFill>
              </a:rPr>
              <a:t>рр</a:t>
            </a:r>
            <a:r>
              <a:rPr lang="ru-RU" sz="1400" b="1" dirty="0" smtClean="0">
                <a:solidFill>
                  <a:srgbClr val="008080"/>
                </a:solidFill>
              </a:rPr>
              <a:t>.</a:t>
            </a:r>
            <a:endParaRPr lang="ru-RU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endParaRPr lang="ru-RU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r>
              <a:rPr lang="uk-UA" sz="1400" b="1" dirty="0">
                <a:solidFill>
                  <a:srgbClr val="008080"/>
                </a:solidFill>
              </a:rPr>
              <a:t> </a:t>
            </a:r>
            <a:r>
              <a:rPr lang="uk-UA" sz="1400" b="1" dirty="0" smtClean="0">
                <a:solidFill>
                  <a:srgbClr val="008080"/>
                </a:solidFill>
              </a:rPr>
              <a:t>перелік та контактна інформація по всіх тематичних та регіональних контактних пунктах України</a:t>
            </a:r>
            <a:endParaRPr lang="uk-UA" sz="1400" b="1" dirty="0">
              <a:solidFill>
                <a:srgbClr val="008080"/>
              </a:solidFill>
            </a:endParaRPr>
          </a:p>
          <a:p>
            <a:pPr>
              <a:buFontTx/>
              <a:buChar char="-"/>
            </a:pPr>
            <a:endParaRPr lang="uk-UA" sz="1400" b="1" dirty="0">
              <a:solidFill>
                <a:srgbClr val="00808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37321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hlinkClick r:id="rId4"/>
              </a:rPr>
              <a:t>https://docs.google.com/gview?url=http://nkp.univ.kiev.ua/user_doc/PDF/5.pdf&amp;embedded=true</a:t>
            </a:r>
            <a:endParaRPr lang="ru-RU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403350" y="476250"/>
            <a:ext cx="525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Корисні інтернет-ресурси</a:t>
            </a:r>
            <a:endParaRPr lang="ru-RU" b="1">
              <a:solidFill>
                <a:srgbClr val="008080"/>
              </a:solidFill>
            </a:endParaRPr>
          </a:p>
        </p:txBody>
      </p:sp>
      <p:pic>
        <p:nvPicPr>
          <p:cNvPr id="3277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</p:spPr>
      </p:pic>
      <p:sp>
        <p:nvSpPr>
          <p:cNvPr id="32776" name="Rectangle 10"/>
          <p:cNvSpPr>
            <a:spLocks noChangeArrowheads="1"/>
          </p:cNvSpPr>
          <p:nvPr/>
        </p:nvSpPr>
        <p:spPr bwMode="auto">
          <a:xfrm>
            <a:off x="468313" y="5516563"/>
            <a:ext cx="406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8080"/>
                </a:solidFill>
              </a:rPr>
              <a:t>http://cordis.europa.eu/home_en.html</a:t>
            </a:r>
          </a:p>
        </p:txBody>
      </p:sp>
      <p:pic>
        <p:nvPicPr>
          <p:cNvPr id="32777" name="Picture 11">
            <a:hlinkClick r:id="rId4" action="ppaction://hlinkpres?slideindex=1&amp;slidetitle=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95738" y="2060575"/>
            <a:ext cx="5148262" cy="3860800"/>
          </a:xfrm>
          <a:noFill/>
        </p:spPr>
      </p:pic>
      <p:sp>
        <p:nvSpPr>
          <p:cNvPr id="32778" name="Oval 14"/>
          <p:cNvSpPr>
            <a:spLocks noChangeArrowheads="1"/>
          </p:cNvSpPr>
          <p:nvPr/>
        </p:nvSpPr>
        <p:spPr bwMode="auto">
          <a:xfrm>
            <a:off x="3492500" y="5157788"/>
            <a:ext cx="792163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 flipV="1">
            <a:off x="4284663" y="2997200"/>
            <a:ext cx="1150937" cy="216058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403350" y="476250"/>
            <a:ext cx="525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Корисні інтернет-ресурси</a:t>
            </a:r>
            <a:endParaRPr lang="ru-RU" b="1">
              <a:solidFill>
                <a:srgbClr val="008080"/>
              </a:solidFill>
            </a:endParaRPr>
          </a:p>
        </p:txBody>
      </p:sp>
      <p:pic>
        <p:nvPicPr>
          <p:cNvPr id="33799" name="Picture 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1341438"/>
            <a:ext cx="6203950" cy="4652962"/>
          </a:xfr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492500" y="6021388"/>
            <a:ext cx="2436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8080"/>
                </a:solidFill>
              </a:rPr>
              <a:t>http://h2020.link/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403350" y="476250"/>
            <a:ext cx="5256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Дякую за увагу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1331913" y="2349500"/>
            <a:ext cx="4562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8080"/>
                </a:solidFill>
              </a:rPr>
              <a:t>Контактная информация:</a:t>
            </a:r>
            <a:r>
              <a:rPr lang="ru-RU" sz="1200">
                <a:solidFill>
                  <a:srgbClr val="008080"/>
                </a:solidFill>
              </a:rPr>
              <a:t> </a:t>
            </a:r>
          </a:p>
          <a:p>
            <a:endParaRPr lang="ru-RU" sz="1200">
              <a:solidFill>
                <a:srgbClr val="008080"/>
              </a:solidFill>
            </a:endParaRPr>
          </a:p>
          <a:p>
            <a:endParaRPr lang="ru-RU" sz="1200" b="1">
              <a:solidFill>
                <a:srgbClr val="008080"/>
              </a:solidFill>
            </a:endParaRPr>
          </a:p>
          <a:p>
            <a:r>
              <a:rPr lang="ru-RU" sz="1200" b="1">
                <a:solidFill>
                  <a:srgbClr val="008080"/>
                </a:solidFill>
              </a:rPr>
              <a:t>Тарелін Андрій Анатолійович</a:t>
            </a:r>
          </a:p>
          <a:p>
            <a:endParaRPr lang="ru-RU" sz="1200" b="1">
              <a:solidFill>
                <a:srgbClr val="008080"/>
              </a:solidFill>
            </a:endParaRPr>
          </a:p>
          <a:p>
            <a:r>
              <a:rPr lang="ru-RU" sz="1200">
                <a:solidFill>
                  <a:srgbClr val="008080"/>
                </a:solidFill>
              </a:rPr>
              <a:t>Інститут проблем машинобудування ім. А.М. Підгорного НАН України</a:t>
            </a:r>
          </a:p>
          <a:p>
            <a:r>
              <a:rPr lang="ru-RU" sz="1200">
                <a:solidFill>
                  <a:srgbClr val="008080"/>
                </a:solidFill>
              </a:rPr>
              <a:t>Україна, Харків, 61046, вул. Дм. Пожарського 2/10, к. 403</a:t>
            </a:r>
          </a:p>
          <a:p>
            <a:endParaRPr lang="ru-RU" sz="1200">
              <a:solidFill>
                <a:srgbClr val="008080"/>
              </a:solidFill>
            </a:endParaRPr>
          </a:p>
          <a:p>
            <a:r>
              <a:rPr lang="ru-RU" sz="1200">
                <a:solidFill>
                  <a:srgbClr val="008080"/>
                </a:solidFill>
              </a:rPr>
              <a:t>тел./факс: +380 (57) 349-4721; +380 (572) 94-38-23</a:t>
            </a:r>
          </a:p>
          <a:p>
            <a:r>
              <a:rPr lang="en-US" sz="1200">
                <a:solidFill>
                  <a:srgbClr val="008080"/>
                </a:solidFill>
              </a:rPr>
              <a:t>e-mail: </a:t>
            </a:r>
            <a:r>
              <a:rPr lang="en-US" sz="1200">
                <a:solidFill>
                  <a:srgbClr val="008080"/>
                </a:solidFill>
                <a:hlinkClick r:id="rId3"/>
              </a:rPr>
              <a:t>tarel@ukr.net</a:t>
            </a:r>
            <a:endParaRPr lang="uk-UA" sz="1200">
              <a:solidFill>
                <a:srgbClr val="008080"/>
              </a:solidFill>
            </a:endParaRPr>
          </a:p>
          <a:p>
            <a:r>
              <a:rPr lang="en-US" sz="1200">
                <a:solidFill>
                  <a:srgbClr val="008080"/>
                </a:solidFill>
              </a:rPr>
              <a:t>http://</a:t>
            </a:r>
            <a:r>
              <a:rPr lang="uk-UA" sz="1200">
                <a:solidFill>
                  <a:srgbClr val="008080"/>
                </a:solidFill>
              </a:rPr>
              <a:t>ncp-energy.kt.kharkov.ua</a:t>
            </a:r>
            <a:endParaRPr lang="ru-RU" sz="1200">
              <a:solidFill>
                <a:srgbClr val="00808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Line 4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4211638" y="981075"/>
            <a:ext cx="77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зміст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307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3024188"/>
          </a:xfrm>
        </p:spPr>
        <p:txBody>
          <a:bodyPr/>
          <a:lstStyle/>
          <a:p>
            <a:pPr eaLnBrk="1" hangingPunct="1"/>
            <a:r>
              <a:rPr lang="uk-UA" sz="1800" b="1" dirty="0" smtClean="0">
                <a:solidFill>
                  <a:srgbClr val="008080"/>
                </a:solidFill>
              </a:rPr>
              <a:t>що таке контактні пункти?</a:t>
            </a:r>
          </a:p>
          <a:p>
            <a:pPr eaLnBrk="1" hangingPunct="1"/>
            <a:r>
              <a:rPr lang="uk-UA" sz="1800" b="1" dirty="0" smtClean="0">
                <a:solidFill>
                  <a:srgbClr val="008080"/>
                </a:solidFill>
              </a:rPr>
              <a:t>загальна характеристика “Горизонт-2020” </a:t>
            </a:r>
          </a:p>
          <a:p>
            <a:pPr eaLnBrk="1" hangingPunct="1"/>
            <a:r>
              <a:rPr lang="uk-UA" sz="1800" b="1" dirty="0" smtClean="0">
                <a:solidFill>
                  <a:srgbClr val="008080"/>
                </a:solidFill>
              </a:rPr>
              <a:t>правила та умови участі</a:t>
            </a:r>
          </a:p>
          <a:p>
            <a:pPr eaLnBrk="1" hangingPunct="1"/>
            <a:r>
              <a:rPr lang="uk-UA" sz="1800" b="1" dirty="0" smtClean="0">
                <a:solidFill>
                  <a:srgbClr val="008080"/>
                </a:solidFill>
              </a:rPr>
              <a:t>Робочі Програми</a:t>
            </a:r>
          </a:p>
          <a:p>
            <a:pPr eaLnBrk="1" hangingPunct="1"/>
            <a:endParaRPr lang="ru-RU" dirty="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1844675"/>
            <a:ext cx="4978400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8080"/>
                </a:solidFill>
              </a:rPr>
              <a:t>Андр</a:t>
            </a:r>
            <a:r>
              <a:rPr lang="uk-UA" sz="2400" b="1" smtClean="0">
                <a:solidFill>
                  <a:srgbClr val="008080"/>
                </a:solidFill>
              </a:rPr>
              <a:t>ій</a:t>
            </a:r>
            <a:r>
              <a:rPr lang="ru-RU" sz="2400" b="1" smtClean="0">
                <a:solidFill>
                  <a:srgbClr val="008080"/>
                </a:solidFill>
              </a:rPr>
              <a:t> Тарелін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600" b="1" smtClean="0">
                <a:solidFill>
                  <a:srgbClr val="008080"/>
                </a:solidFill>
              </a:rPr>
              <a:t>к.т.н., заст. директора з науково-технічної та інноваційної  діяльності;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b="1" smtClean="0">
                <a:solidFill>
                  <a:srgbClr val="008080"/>
                </a:solidFill>
              </a:rPr>
              <a:t>17 річний досвід в реалізації проектів в дослідницькій, освітній та інноваційній сферах (</a:t>
            </a:r>
            <a:r>
              <a:rPr lang="en-US" sz="1600" b="1" smtClean="0">
                <a:solidFill>
                  <a:srgbClr val="008080"/>
                </a:solidFill>
              </a:rPr>
              <a:t>IRF</a:t>
            </a:r>
            <a:r>
              <a:rPr lang="ru-RU" sz="1600" b="1" smtClean="0">
                <a:solidFill>
                  <a:srgbClr val="008080"/>
                </a:solidFill>
              </a:rPr>
              <a:t>, </a:t>
            </a:r>
            <a:r>
              <a:rPr lang="en-US" sz="1600" b="1" smtClean="0">
                <a:solidFill>
                  <a:srgbClr val="008080"/>
                </a:solidFill>
              </a:rPr>
              <a:t>IREX</a:t>
            </a:r>
            <a:r>
              <a:rPr lang="ru-RU" sz="1600" b="1" smtClean="0">
                <a:solidFill>
                  <a:srgbClr val="008080"/>
                </a:solidFill>
              </a:rPr>
              <a:t>, </a:t>
            </a:r>
            <a:r>
              <a:rPr lang="en-US" sz="1600" b="1" smtClean="0">
                <a:solidFill>
                  <a:srgbClr val="008080"/>
                </a:solidFill>
              </a:rPr>
              <a:t>TACIS</a:t>
            </a:r>
            <a:r>
              <a:rPr lang="ru-RU" sz="1600" b="1" smtClean="0">
                <a:solidFill>
                  <a:srgbClr val="008080"/>
                </a:solidFill>
              </a:rPr>
              <a:t>, др)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b="1" smtClean="0">
                <a:solidFill>
                  <a:srgbClr val="008080"/>
                </a:solidFill>
              </a:rPr>
              <a:t> менеджер двох проектів за Програмою </a:t>
            </a:r>
            <a:r>
              <a:rPr lang="en-US" sz="1600" b="1" smtClean="0">
                <a:solidFill>
                  <a:srgbClr val="008080"/>
                </a:solidFill>
              </a:rPr>
              <a:t>InfoDev of the World Bank</a:t>
            </a:r>
            <a:r>
              <a:rPr lang="ru-RU" sz="1600" b="1" smtClean="0">
                <a:solidFill>
                  <a:srgbClr val="008080"/>
                </a:solidFill>
              </a:rPr>
              <a:t> (2003-2007)</a:t>
            </a:r>
          </a:p>
          <a:p>
            <a:pPr eaLnBrk="1" hangingPunct="1">
              <a:lnSpc>
                <a:spcPct val="90000"/>
              </a:lnSpc>
            </a:pPr>
            <a:r>
              <a:rPr lang="ru-RU" sz="1600" b="1" smtClean="0">
                <a:solidFill>
                  <a:srgbClr val="008080"/>
                </a:solidFill>
              </a:rPr>
              <a:t>експерт в галузі бізнес-інкубації та програм європейського науково-технологічного співробітництва</a:t>
            </a:r>
            <a:r>
              <a:rPr lang="ru-RU" sz="1800" b="1" smtClean="0">
                <a:solidFill>
                  <a:srgbClr val="008080"/>
                </a:solidFill>
              </a:rPr>
              <a:t>.</a:t>
            </a:r>
            <a:br>
              <a:rPr lang="ru-RU" sz="1800" b="1" smtClean="0">
                <a:solidFill>
                  <a:srgbClr val="008080"/>
                </a:solidFill>
              </a:rPr>
            </a:br>
            <a:r>
              <a:rPr lang="ru-RU" sz="2400" b="1" smtClean="0"/>
              <a:t/>
            </a:r>
            <a:br>
              <a:rPr lang="ru-RU" sz="2400" b="1" smtClean="0"/>
            </a:br>
            <a:endParaRPr lang="uk-UA" sz="14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4103" name="Picture 8" descr="тарел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420938"/>
            <a:ext cx="2039937" cy="2085975"/>
          </a:xfr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3568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7921625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8080"/>
                </a:solidFill>
              </a:rPr>
              <a:t>2008-2010 рр</a:t>
            </a:r>
            <a:r>
              <a:rPr lang="ru-RU" sz="1400" smtClean="0">
                <a:solidFill>
                  <a:srgbClr val="008080"/>
                </a:solidFill>
              </a:rPr>
              <a:t>. – робота з інформаційного забезпечення українських дослідників в рамках д</a:t>
            </a:r>
            <a:r>
              <a:rPr lang="uk-UA" sz="1400" smtClean="0">
                <a:solidFill>
                  <a:srgbClr val="008080"/>
                </a:solidFill>
              </a:rPr>
              <a:t>іяльності </a:t>
            </a:r>
            <a:r>
              <a:rPr lang="en-US" sz="1400" b="1" smtClean="0">
                <a:solidFill>
                  <a:srgbClr val="008080"/>
                </a:solidFill>
              </a:rPr>
              <a:t>NIP </a:t>
            </a:r>
            <a:r>
              <a:rPr lang="ru-RU" sz="1400" b="1" smtClean="0">
                <a:solidFill>
                  <a:srgbClr val="008080"/>
                </a:solidFill>
              </a:rPr>
              <a:t>за тематичними напрямками РП7 </a:t>
            </a:r>
            <a:r>
              <a:rPr lang="uk-UA" sz="1400" b="1" smtClean="0">
                <a:solidFill>
                  <a:srgbClr val="008080"/>
                </a:solidFill>
              </a:rPr>
              <a:t>Енергетика та Євроатом</a:t>
            </a:r>
            <a:r>
              <a:rPr lang="ru-RU" sz="1400" smtClean="0">
                <a:solidFill>
                  <a:srgbClr val="00808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8080"/>
                </a:solidFill>
              </a:rPr>
              <a:t>2010-2011 </a:t>
            </a:r>
            <a:r>
              <a:rPr lang="ru-RU" sz="1400" smtClean="0">
                <a:solidFill>
                  <a:srgbClr val="008080"/>
                </a:solidFill>
              </a:rPr>
              <a:t>– </a:t>
            </a:r>
            <a:r>
              <a:rPr lang="ru-RU" sz="1400" b="1" smtClean="0">
                <a:solidFill>
                  <a:srgbClr val="008080"/>
                </a:solidFill>
              </a:rPr>
              <a:t>співпраця з </a:t>
            </a:r>
            <a:r>
              <a:rPr lang="en-US" sz="1400" b="1" smtClean="0">
                <a:solidFill>
                  <a:srgbClr val="008080"/>
                </a:solidFill>
              </a:rPr>
              <a:t>JSO-ERA</a:t>
            </a:r>
            <a:r>
              <a:rPr lang="en-US" sz="1400" smtClean="0">
                <a:solidFill>
                  <a:srgbClr val="008080"/>
                </a:solidFill>
              </a:rPr>
              <a:t> </a:t>
            </a:r>
            <a:r>
              <a:rPr lang="uk-UA" sz="1400" smtClean="0">
                <a:solidFill>
                  <a:srgbClr val="008080"/>
                </a:solidFill>
              </a:rPr>
              <a:t>щодо оцінки </a:t>
            </a:r>
            <a:r>
              <a:rPr lang="en-US" sz="1400" smtClean="0">
                <a:solidFill>
                  <a:srgbClr val="008080"/>
                </a:solidFill>
              </a:rPr>
              <a:t>R&amp;D </a:t>
            </a:r>
            <a:r>
              <a:rPr lang="uk-UA" sz="1400" smtClean="0">
                <a:solidFill>
                  <a:srgbClr val="008080"/>
                </a:solidFill>
              </a:rPr>
              <a:t>потенціалу</a:t>
            </a:r>
            <a:r>
              <a:rPr lang="en-US" sz="1400" smtClean="0">
                <a:solidFill>
                  <a:srgbClr val="008080"/>
                </a:solidFill>
              </a:rPr>
              <a:t> </a:t>
            </a:r>
            <a:r>
              <a:rPr lang="uk-UA" sz="1400" smtClean="0">
                <a:solidFill>
                  <a:srgbClr val="008080"/>
                </a:solidFill>
              </a:rPr>
              <a:t>та промоушену можливостей участі науковців в спільних проектах в галузі енергетики</a:t>
            </a:r>
            <a:r>
              <a:rPr lang="ru-RU" sz="1400" smtClean="0">
                <a:solidFill>
                  <a:srgbClr val="00808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smtClean="0">
                <a:solidFill>
                  <a:srgbClr val="008080"/>
                </a:solidFill>
              </a:rPr>
              <a:t>2011 рік</a:t>
            </a:r>
            <a:r>
              <a:rPr lang="ru-RU" sz="1400" smtClean="0">
                <a:solidFill>
                  <a:srgbClr val="008080"/>
                </a:solidFill>
              </a:rPr>
              <a:t> -  з</a:t>
            </a:r>
            <a:r>
              <a:rPr lang="uk-UA" sz="1400" smtClean="0">
                <a:solidFill>
                  <a:srgbClr val="008080"/>
                </a:solidFill>
              </a:rPr>
              <a:t>гідно Наказу №56/1 від 16.02.2011 Держінформнауки та  НАН України «Про створення національних контактних пунктів РП7 ЄС» ІПМаш ім. А.М. Підгорного НАН України було визначено </a:t>
            </a:r>
            <a:r>
              <a:rPr lang="uk-UA" sz="1400" b="1" smtClean="0">
                <a:solidFill>
                  <a:srgbClr val="008080"/>
                </a:solidFill>
              </a:rPr>
              <a:t>як базову організацію національного контактного пункту за тематичним напрямком «Енергетика»;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>
                <a:solidFill>
                  <a:srgbClr val="00808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uk-UA" sz="1400" b="1" smtClean="0">
                <a:solidFill>
                  <a:srgbClr val="008080"/>
                </a:solidFill>
              </a:rPr>
              <a:t>2013</a:t>
            </a:r>
            <a:r>
              <a:rPr lang="uk-UA" sz="1400" smtClean="0">
                <a:solidFill>
                  <a:srgbClr val="008080"/>
                </a:solidFill>
              </a:rPr>
              <a:t>- розпорядженням МОН України </a:t>
            </a:r>
            <a:r>
              <a:rPr lang="ru-RU" sz="1400" smtClean="0">
                <a:solidFill>
                  <a:srgbClr val="008080"/>
                </a:solidFill>
              </a:rPr>
              <a:t>№1802 </a:t>
            </a:r>
            <a:r>
              <a:rPr lang="uk-UA" sz="1400" smtClean="0">
                <a:solidFill>
                  <a:srgbClr val="008080"/>
                </a:solidFill>
              </a:rPr>
              <a:t>від</a:t>
            </a:r>
            <a:r>
              <a:rPr lang="ru-RU" sz="1400" smtClean="0">
                <a:solidFill>
                  <a:srgbClr val="008080"/>
                </a:solidFill>
              </a:rPr>
              <a:t>  20.12.2013 </a:t>
            </a:r>
            <a:r>
              <a:rPr lang="uk-UA" sz="1400" smtClean="0">
                <a:solidFill>
                  <a:srgbClr val="008080"/>
                </a:solidFill>
              </a:rPr>
              <a:t>було підтверджено статус </a:t>
            </a:r>
            <a:r>
              <a:rPr lang="uk-UA" sz="1400" b="1" smtClean="0">
                <a:solidFill>
                  <a:srgbClr val="008080"/>
                </a:solidFill>
              </a:rPr>
              <a:t>НКП на базі нашого інституту по РП ЄС </a:t>
            </a:r>
            <a:r>
              <a:rPr lang="ru-RU" sz="1400" b="1" smtClean="0">
                <a:solidFill>
                  <a:srgbClr val="008080"/>
                </a:solidFill>
              </a:rPr>
              <a:t>«Горизонт 2020» </a:t>
            </a:r>
            <a:r>
              <a:rPr lang="uk-UA" sz="1400" b="1" smtClean="0">
                <a:solidFill>
                  <a:srgbClr val="008080"/>
                </a:solidFill>
              </a:rPr>
              <a:t>за напрямком  «Безпечна, чиста та ефективна енергетика».</a:t>
            </a:r>
            <a:r>
              <a:rPr lang="ru-RU" sz="1400" b="1" smtClean="0">
                <a:solidFill>
                  <a:srgbClr val="008080"/>
                </a:solidFill>
              </a:rPr>
              <a:t/>
            </a:r>
            <a:br>
              <a:rPr lang="ru-RU" sz="1400" b="1" smtClean="0">
                <a:solidFill>
                  <a:srgbClr val="008080"/>
                </a:solidFill>
              </a:rPr>
            </a:br>
            <a:endParaRPr lang="uk-UA" sz="14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635375" y="9810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передумови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7921625" cy="3744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smtClean="0">
                <a:solidFill>
                  <a:srgbClr val="008080"/>
                </a:solidFill>
              </a:rPr>
              <a:t>розповсюдження  актуальної  інформації щодо конкурсів, відкритих у рамках </a:t>
            </a:r>
            <a:r>
              <a:rPr lang="en-US" sz="1400" b="1" smtClean="0">
                <a:solidFill>
                  <a:srgbClr val="008080"/>
                </a:solidFill>
              </a:rPr>
              <a:t>WP (</a:t>
            </a:r>
            <a:r>
              <a:rPr lang="uk-UA" sz="1400" b="1" smtClean="0">
                <a:solidFill>
                  <a:srgbClr val="008080"/>
                </a:solidFill>
              </a:rPr>
              <a:t>Робочої Програми</a:t>
            </a:r>
            <a:r>
              <a:rPr lang="en-US" sz="1400" b="1" smtClean="0">
                <a:solidFill>
                  <a:srgbClr val="008080"/>
                </a:solidFill>
              </a:rPr>
              <a:t>)</a:t>
            </a:r>
            <a:r>
              <a:rPr lang="uk-UA" sz="1400" b="1" smtClean="0">
                <a:solidFill>
                  <a:srgbClr val="008080"/>
                </a:solidFill>
              </a:rPr>
              <a:t> за тематикою «Енергетика» (у відповідності до </a:t>
            </a:r>
            <a:r>
              <a:rPr lang="en-US" sz="1400" b="1" smtClean="0">
                <a:solidFill>
                  <a:srgbClr val="008080"/>
                </a:solidFill>
              </a:rPr>
              <a:t>SET-</a:t>
            </a:r>
            <a:r>
              <a:rPr lang="ru-RU" sz="1400" b="1" smtClean="0">
                <a:solidFill>
                  <a:srgbClr val="008080"/>
                </a:solidFill>
              </a:rPr>
              <a:t>плану)</a:t>
            </a:r>
            <a:r>
              <a:rPr lang="uk-UA" sz="1400" b="1" smtClean="0">
                <a:solidFill>
                  <a:srgbClr val="008080"/>
                </a:solidFill>
              </a:rPr>
              <a:t>; </a:t>
            </a:r>
          </a:p>
          <a:p>
            <a:pPr eaLnBrk="1" hangingPunct="1">
              <a:lnSpc>
                <a:spcPct val="80000"/>
              </a:lnSpc>
            </a:pPr>
            <a:endParaRPr lang="uk-UA" sz="14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smtClean="0">
                <a:solidFill>
                  <a:srgbClr val="008080"/>
                </a:solidFill>
              </a:rPr>
              <a:t>інформування українських фахівців щодо можливостей 7 РП та Горизонт-2020 і правил участі у партнерських  проектах; </a:t>
            </a:r>
          </a:p>
          <a:p>
            <a:pPr eaLnBrk="1" hangingPunct="1">
              <a:lnSpc>
                <a:spcPct val="80000"/>
              </a:lnSpc>
            </a:pPr>
            <a:endParaRPr lang="uk-UA" sz="14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smtClean="0">
                <a:solidFill>
                  <a:srgbClr val="008080"/>
                </a:solidFill>
              </a:rPr>
              <a:t>консультування з питань підготовки заявок на фінансування та виконання проектів;</a:t>
            </a:r>
          </a:p>
          <a:p>
            <a:pPr eaLnBrk="1" hangingPunct="1">
              <a:lnSpc>
                <a:spcPct val="80000"/>
              </a:lnSpc>
            </a:pPr>
            <a:endParaRPr lang="uk-UA" sz="14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smtClean="0">
                <a:solidFill>
                  <a:srgbClr val="008080"/>
                </a:solidFill>
              </a:rPr>
              <a:t>допомога у пошуку партнерів і створенні міжнародних консорціумів;</a:t>
            </a:r>
          </a:p>
          <a:p>
            <a:pPr eaLnBrk="1" hangingPunct="1">
              <a:lnSpc>
                <a:spcPct val="80000"/>
              </a:lnSpc>
            </a:pPr>
            <a:endParaRPr lang="uk-UA" sz="14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smtClean="0">
                <a:solidFill>
                  <a:srgbClr val="008080"/>
                </a:solidFill>
              </a:rPr>
              <a:t>розповсюдження запитів, отриманих від  Європейських контактних пунктів;</a:t>
            </a:r>
          </a:p>
          <a:p>
            <a:pPr eaLnBrk="1" hangingPunct="1">
              <a:lnSpc>
                <a:spcPct val="80000"/>
              </a:lnSpc>
            </a:pPr>
            <a:endParaRPr lang="uk-UA" sz="14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1400" b="1" smtClean="0">
                <a:solidFill>
                  <a:srgbClr val="008080"/>
                </a:solidFill>
              </a:rPr>
              <a:t>сприяння зростанню поінформованості європейських дослідників щодо потенціалу українських організацій.</a:t>
            </a:r>
            <a:endParaRPr lang="ru-RU" sz="1400" b="1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400" b="1" smtClean="0">
              <a:solidFill>
                <a:srgbClr val="00808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68538" y="692150"/>
            <a:ext cx="3744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8080"/>
                </a:solidFill>
              </a:rPr>
              <a:t>основні </a:t>
            </a:r>
            <a:r>
              <a:rPr lang="uk-UA" b="1" dirty="0" err="1">
                <a:solidFill>
                  <a:srgbClr val="008080"/>
                </a:solidFill>
              </a:rPr>
              <a:t>завдяння</a:t>
            </a:r>
            <a:r>
              <a:rPr lang="uk-UA" b="1" dirty="0">
                <a:solidFill>
                  <a:srgbClr val="008080"/>
                </a:solidFill>
              </a:rPr>
              <a:t> НКП 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3568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0" y="1484313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5" name="Picture 8" descr="h_3_2_cn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836613"/>
            <a:ext cx="8229600" cy="5368925"/>
          </a:xfrm>
          <a:noFill/>
        </p:spPr>
      </p:pic>
      <p:sp>
        <p:nvSpPr>
          <p:cNvPr id="10246" name="Oval 10"/>
          <p:cNvSpPr>
            <a:spLocks noChangeArrowheads="1"/>
          </p:cNvSpPr>
          <p:nvPr/>
        </p:nvSpPr>
        <p:spPr bwMode="auto">
          <a:xfrm>
            <a:off x="5364163" y="4149725"/>
            <a:ext cx="3384550" cy="4318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7" name="Picture 2" descr="horizon2020 (1 bbbbb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90513"/>
            <a:ext cx="2555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971600" y="6093296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8080"/>
                </a:solidFill>
              </a:rPr>
              <a:t>24,6 млрд. </a:t>
            </a:r>
            <a:r>
              <a:rPr lang="uk-UA" sz="1400" b="1" dirty="0">
                <a:solidFill>
                  <a:srgbClr val="008080"/>
                </a:solidFill>
                <a:cs typeface="Arial" charset="0"/>
              </a:rPr>
              <a:t>€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3275856" y="6093296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8080"/>
                </a:solidFill>
              </a:rPr>
              <a:t>17,9 млрд. </a:t>
            </a:r>
            <a:r>
              <a:rPr lang="uk-UA" sz="1400" b="1" dirty="0">
                <a:solidFill>
                  <a:srgbClr val="008080"/>
                </a:solidFill>
                <a:cs typeface="Arial" charset="0"/>
              </a:rPr>
              <a:t>€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6228184" y="6093296"/>
            <a:ext cx="1239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rgbClr val="008080"/>
                </a:solidFill>
              </a:rPr>
              <a:t>31,7 млрд. </a:t>
            </a:r>
            <a:r>
              <a:rPr lang="uk-UA" sz="1400" b="1" dirty="0">
                <a:solidFill>
                  <a:srgbClr val="008080"/>
                </a:solidFill>
                <a:cs typeface="Arial" charset="0"/>
              </a:rPr>
              <a:t>€</a:t>
            </a:r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1403350" y="188913"/>
            <a:ext cx="497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загальна характеристика “Горизонт-2020”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10252" name="Rectangle 15"/>
          <p:cNvSpPr>
            <a:spLocks noChangeArrowheads="1"/>
          </p:cNvSpPr>
          <p:nvPr/>
        </p:nvSpPr>
        <p:spPr bwMode="auto">
          <a:xfrm>
            <a:off x="8101013" y="4437063"/>
            <a:ext cx="1401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8080"/>
                </a:solidFill>
              </a:rPr>
              <a:t>€5, </a:t>
            </a:r>
            <a:r>
              <a:rPr lang="uk-UA" sz="1400" b="1">
                <a:solidFill>
                  <a:srgbClr val="008080"/>
                </a:solidFill>
              </a:rPr>
              <a:t>млрд. </a:t>
            </a:r>
            <a:r>
              <a:rPr lang="ru-RU" sz="1400" b="1">
                <a:solidFill>
                  <a:srgbClr val="008080"/>
                </a:solidFill>
              </a:rPr>
              <a:t>931</a:t>
            </a:r>
            <a:r>
              <a:rPr lang="ru-RU"/>
              <a:t> 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484313"/>
            <a:ext cx="8785225" cy="37449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1400" b="1" i="1" smtClean="0"/>
          </a:p>
          <a:p>
            <a:pPr eaLnBrk="1" hangingPunct="1">
              <a:buFontTx/>
              <a:buNone/>
            </a:pPr>
            <a:r>
              <a:rPr lang="ru-RU" sz="1600" b="1" i="1" smtClean="0">
                <a:solidFill>
                  <a:srgbClr val="008080"/>
                </a:solidFill>
              </a:rPr>
              <a:t>	Перший напрямок. </a:t>
            </a:r>
            <a:r>
              <a:rPr lang="ru-RU" sz="1600" b="1" smtClean="0">
                <a:solidFill>
                  <a:srgbClr val="008080"/>
                </a:solidFill>
              </a:rPr>
              <a:t>Excellent Science. Передова наука. </a:t>
            </a:r>
            <a:r>
              <a:rPr lang="ru-RU" sz="1600" i="1" smtClean="0">
                <a:solidFill>
                  <a:srgbClr val="008080"/>
                </a:solidFill>
              </a:rPr>
              <a:t>Цей напрямок полягає у підтримці найкращих ідей, розвитку талантів, надання окремим науковцям доступу до сучасної дослідницької інфраструктури.</a:t>
            </a:r>
          </a:p>
          <a:p>
            <a:pPr eaLnBrk="1" hangingPunct="1">
              <a:buFontTx/>
              <a:buNone/>
            </a:pPr>
            <a:endParaRPr lang="ru-RU" sz="1600" i="1" smtClean="0">
              <a:solidFill>
                <a:srgbClr val="008080"/>
              </a:solidFill>
            </a:endParaRPr>
          </a:p>
          <a:p>
            <a:pPr eaLnBrk="1" hangingPunct="1">
              <a:buFontTx/>
              <a:buNone/>
            </a:pPr>
            <a:r>
              <a:rPr lang="ru-RU" sz="1600" i="1" smtClean="0">
                <a:solidFill>
                  <a:srgbClr val="008080"/>
                </a:solidFill>
              </a:rPr>
              <a:t> 	</a:t>
            </a:r>
            <a:r>
              <a:rPr lang="ru-RU" sz="1600" b="1" i="1" smtClean="0">
                <a:solidFill>
                  <a:srgbClr val="008080"/>
                </a:solidFill>
              </a:rPr>
              <a:t>Цей напрямок передбачає</a:t>
            </a:r>
            <a:r>
              <a:rPr lang="ru-RU" sz="1600" i="1" smtClean="0">
                <a:solidFill>
                  <a:srgbClr val="008080"/>
                </a:solidFill>
              </a:rPr>
              <a:t>:</a:t>
            </a:r>
          </a:p>
          <a:p>
            <a:pPr eaLnBrk="1" hangingPunct="1"/>
            <a:r>
              <a:rPr lang="ru-RU" sz="1600" smtClean="0">
                <a:solidFill>
                  <a:srgbClr val="008080"/>
                </a:solidFill>
              </a:rPr>
              <a:t>підтримку найбільш талановитих науковців та їхніх груп за участю Європейської Ради з наукових досліджень та Фонду майбутніх та новітніх технологій;</a:t>
            </a:r>
          </a:p>
          <a:p>
            <a:pPr eaLnBrk="1" hangingPunct="1"/>
            <a:endParaRPr lang="ru-RU" sz="1600" smtClean="0">
              <a:solidFill>
                <a:srgbClr val="008080"/>
              </a:solidFill>
            </a:endParaRPr>
          </a:p>
          <a:p>
            <a:pPr eaLnBrk="1" hangingPunct="1"/>
            <a:r>
              <a:rPr lang="ru-RU" sz="1600" smtClean="0">
                <a:solidFill>
                  <a:srgbClr val="008080"/>
                </a:solidFill>
              </a:rPr>
              <a:t>забезпечення дослідників можливостями для навчання та кар’єрного зростання за допомогою акцій фонду Марії Склодовської Кюрі;</a:t>
            </a:r>
          </a:p>
          <a:p>
            <a:pPr eaLnBrk="1" hangingPunct="1"/>
            <a:endParaRPr lang="ru-RU" sz="1600" smtClean="0">
              <a:solidFill>
                <a:srgbClr val="008080"/>
              </a:solidFill>
            </a:endParaRPr>
          </a:p>
          <a:p>
            <a:pPr eaLnBrk="1" hangingPunct="1"/>
            <a:r>
              <a:rPr lang="ru-RU" sz="1600" smtClean="0">
                <a:solidFill>
                  <a:srgbClr val="008080"/>
                </a:solidFill>
              </a:rPr>
              <a:t>забезпечення підтримки Європейської дослідницької інфраструктури світового класу (у тому числі електронної), до якої матимуть доступ усі науковці в Європі і за її межами.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008080"/>
                </a:solidFill>
              </a:rPr>
              <a:t> </a:t>
            </a:r>
            <a:endParaRPr lang="ru-RU" sz="1600" b="1" i="1" smtClean="0">
              <a:solidFill>
                <a:srgbClr val="008080"/>
              </a:solidFill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331913" y="620713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загальна характеристика “Горизонт-2020”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83568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58775" y="1916113"/>
            <a:ext cx="8785225" cy="3744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i="1" dirty="0" smtClean="0">
                <a:solidFill>
                  <a:srgbClr val="008080"/>
                </a:solidFill>
              </a:rPr>
              <a:t>	</a:t>
            </a:r>
            <a:r>
              <a:rPr lang="ru-RU" sz="1600" b="1" i="1" dirty="0" err="1" smtClean="0">
                <a:solidFill>
                  <a:srgbClr val="008080"/>
                </a:solidFill>
              </a:rPr>
              <a:t>Другий</a:t>
            </a:r>
            <a:r>
              <a:rPr lang="ru-RU" sz="1600" b="1" i="1" dirty="0" smtClean="0">
                <a:solidFill>
                  <a:srgbClr val="008080"/>
                </a:solidFill>
              </a:rPr>
              <a:t> </a:t>
            </a:r>
            <a:r>
              <a:rPr lang="ru-RU" sz="1600" b="1" i="1" dirty="0" err="1" smtClean="0">
                <a:solidFill>
                  <a:srgbClr val="008080"/>
                </a:solidFill>
              </a:rPr>
              <a:t>напрямок</a:t>
            </a:r>
            <a:r>
              <a:rPr lang="ru-RU" sz="1600" b="1" i="1" dirty="0" smtClean="0">
                <a:solidFill>
                  <a:srgbClr val="008080"/>
                </a:solidFill>
              </a:rPr>
              <a:t>. </a:t>
            </a:r>
            <a:r>
              <a:rPr lang="ru-RU" sz="1600" b="1" dirty="0" err="1" smtClean="0">
                <a:solidFill>
                  <a:srgbClr val="008080"/>
                </a:solidFill>
              </a:rPr>
              <a:t>Industrial</a:t>
            </a:r>
            <a:r>
              <a:rPr lang="ru-RU" sz="1600" b="1" dirty="0" smtClean="0">
                <a:solidFill>
                  <a:srgbClr val="008080"/>
                </a:solidFill>
              </a:rPr>
              <a:t> </a:t>
            </a:r>
            <a:r>
              <a:rPr lang="ru-RU" sz="1600" b="1" dirty="0" err="1" smtClean="0">
                <a:solidFill>
                  <a:srgbClr val="008080"/>
                </a:solidFill>
              </a:rPr>
              <a:t>Leadership</a:t>
            </a:r>
            <a:r>
              <a:rPr lang="ru-RU" sz="1600" dirty="0" smtClean="0">
                <a:solidFill>
                  <a:srgbClr val="008080"/>
                </a:solidFill>
              </a:rPr>
              <a:t>. </a:t>
            </a:r>
            <a:r>
              <a:rPr lang="ru-RU" sz="1600" b="1" dirty="0" err="1" smtClean="0">
                <a:solidFill>
                  <a:srgbClr val="008080"/>
                </a:solidFill>
              </a:rPr>
              <a:t>Лідерство</a:t>
            </a:r>
            <a:r>
              <a:rPr lang="ru-RU" sz="1600" b="1" dirty="0" smtClean="0">
                <a:solidFill>
                  <a:srgbClr val="008080"/>
                </a:solidFill>
              </a:rPr>
              <a:t> у </a:t>
            </a:r>
            <a:r>
              <a:rPr lang="ru-RU" sz="1600" b="1" dirty="0" err="1" smtClean="0">
                <a:solidFill>
                  <a:srgbClr val="008080"/>
                </a:solidFill>
              </a:rPr>
              <a:t>промисловості</a:t>
            </a:r>
            <a:r>
              <a:rPr lang="ru-RU" sz="1600" b="1" dirty="0" smtClean="0">
                <a:solidFill>
                  <a:srgbClr val="008080"/>
                </a:solidFill>
              </a:rPr>
              <a:t>. </a:t>
            </a:r>
            <a:r>
              <a:rPr lang="ru-RU" sz="1600" i="1" dirty="0" err="1" smtClean="0">
                <a:solidFill>
                  <a:srgbClr val="008080"/>
                </a:solidFill>
              </a:rPr>
              <a:t>Ця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частина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програми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спрямована</a:t>
            </a:r>
            <a:r>
              <a:rPr lang="ru-RU" sz="1600" i="1" dirty="0" smtClean="0">
                <a:solidFill>
                  <a:srgbClr val="008080"/>
                </a:solidFill>
              </a:rPr>
              <a:t> на те, </a:t>
            </a:r>
            <a:r>
              <a:rPr lang="ru-RU" sz="1600" i="1" dirty="0" err="1" smtClean="0">
                <a:solidFill>
                  <a:srgbClr val="008080"/>
                </a:solidFill>
              </a:rPr>
              <a:t>щоб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зробити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Європу</a:t>
            </a:r>
            <a:r>
              <a:rPr lang="ru-RU" sz="1600" i="1" dirty="0" smtClean="0">
                <a:solidFill>
                  <a:srgbClr val="008080"/>
                </a:solidFill>
              </a:rPr>
              <a:t> та </a:t>
            </a:r>
            <a:r>
              <a:rPr lang="ru-RU" sz="1600" i="1" dirty="0" err="1" smtClean="0">
                <a:solidFill>
                  <a:srgbClr val="008080"/>
                </a:solidFill>
              </a:rPr>
              <a:t>інші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країни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світу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більш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привабливим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місцем</a:t>
            </a:r>
            <a:r>
              <a:rPr lang="ru-RU" sz="1600" i="1" dirty="0" smtClean="0">
                <a:solidFill>
                  <a:srgbClr val="008080"/>
                </a:solidFill>
              </a:rPr>
              <a:t> для </a:t>
            </a:r>
            <a:r>
              <a:rPr lang="ru-RU" sz="1600" i="1" dirty="0" err="1" smtClean="0">
                <a:solidFill>
                  <a:srgbClr val="008080"/>
                </a:solidFill>
              </a:rPr>
              <a:t>інвестицій</a:t>
            </a:r>
            <a:r>
              <a:rPr lang="ru-RU" sz="1600" i="1" dirty="0" smtClean="0">
                <a:solidFill>
                  <a:srgbClr val="008080"/>
                </a:solidFill>
              </a:rPr>
              <a:t> у </a:t>
            </a:r>
            <a:r>
              <a:rPr lang="ru-RU" sz="1600" i="1" dirty="0" err="1" smtClean="0">
                <a:solidFill>
                  <a:srgbClr val="008080"/>
                </a:solidFill>
              </a:rPr>
              <a:t>наукові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дослідження</a:t>
            </a:r>
            <a:r>
              <a:rPr lang="ru-RU" sz="1600" i="1" dirty="0" smtClean="0">
                <a:solidFill>
                  <a:srgbClr val="008080"/>
                </a:solidFill>
              </a:rPr>
              <a:t> та </a:t>
            </a:r>
            <a:r>
              <a:rPr lang="ru-RU" sz="1600" i="1" dirty="0" err="1" smtClean="0">
                <a:solidFill>
                  <a:srgbClr val="008080"/>
                </a:solidFill>
              </a:rPr>
              <a:t>інновації</a:t>
            </a:r>
            <a:r>
              <a:rPr lang="ru-RU" sz="1600" i="1" dirty="0" smtClean="0">
                <a:solidFill>
                  <a:srgbClr val="008080"/>
                </a:solidFill>
              </a:rPr>
              <a:t> (</a:t>
            </a:r>
            <a:r>
              <a:rPr lang="ru-RU" sz="1600" i="1" dirty="0" err="1" smtClean="0">
                <a:solidFill>
                  <a:srgbClr val="008080"/>
                </a:solidFill>
              </a:rPr>
              <a:t>включаючи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екологічні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інновації</a:t>
            </a:r>
            <a:r>
              <a:rPr lang="ru-RU" sz="1600" i="1" dirty="0" smtClean="0">
                <a:solidFill>
                  <a:srgbClr val="008080"/>
                </a:solidFill>
              </a:rPr>
              <a:t>) шляхом </a:t>
            </a:r>
            <a:r>
              <a:rPr lang="ru-RU" sz="1600" i="1" dirty="0" err="1" smtClean="0">
                <a:solidFill>
                  <a:srgbClr val="008080"/>
                </a:solidFill>
              </a:rPr>
              <a:t>заохочення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діяльності</a:t>
            </a:r>
            <a:r>
              <a:rPr lang="ru-RU" sz="1600" i="1" dirty="0" smtClean="0">
                <a:solidFill>
                  <a:srgbClr val="008080"/>
                </a:solidFill>
              </a:rPr>
              <a:t> на </a:t>
            </a:r>
            <a:r>
              <a:rPr lang="ru-RU" sz="1600" i="1" dirty="0" err="1" smtClean="0">
                <a:solidFill>
                  <a:srgbClr val="008080"/>
                </a:solidFill>
              </a:rPr>
              <a:t>замовлення</a:t>
            </a:r>
            <a:r>
              <a:rPr lang="ru-RU" sz="1600" i="1" dirty="0" smtClean="0">
                <a:solidFill>
                  <a:srgbClr val="008080"/>
                </a:solidFill>
              </a:rPr>
              <a:t> </a:t>
            </a:r>
            <a:r>
              <a:rPr lang="ru-RU" sz="1600" i="1" dirty="0" err="1" smtClean="0">
                <a:solidFill>
                  <a:srgbClr val="008080"/>
                </a:solidFill>
              </a:rPr>
              <a:t>бізнесу</a:t>
            </a:r>
            <a:r>
              <a:rPr lang="ru-RU" sz="1600" i="1" dirty="0" smtClean="0">
                <a:solidFill>
                  <a:srgbClr val="00808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>
                <a:solidFill>
                  <a:srgbClr val="008080"/>
                </a:solidFill>
              </a:rPr>
              <a:t>	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i="1" dirty="0" smtClean="0">
                <a:solidFill>
                  <a:srgbClr val="008080"/>
                </a:solidFill>
              </a:rPr>
              <a:t>	Цей </a:t>
            </a:r>
            <a:r>
              <a:rPr lang="ru-RU" sz="1800" b="1" i="1" dirty="0" err="1" smtClean="0">
                <a:solidFill>
                  <a:srgbClr val="008080"/>
                </a:solidFill>
              </a:rPr>
              <a:t>напрямок</a:t>
            </a:r>
            <a:r>
              <a:rPr lang="ru-RU" sz="1800" b="1" i="1" dirty="0" smtClean="0">
                <a:solidFill>
                  <a:srgbClr val="008080"/>
                </a:solidFill>
              </a:rPr>
              <a:t> </a:t>
            </a:r>
            <a:r>
              <a:rPr lang="ru-RU" sz="1800" b="1" i="1" dirty="0" err="1" smtClean="0">
                <a:solidFill>
                  <a:srgbClr val="008080"/>
                </a:solidFill>
              </a:rPr>
              <a:t>передбачає</a:t>
            </a:r>
            <a:r>
              <a:rPr lang="ru-RU" sz="1600" dirty="0" smtClean="0">
                <a:solidFill>
                  <a:srgbClr val="00808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err="1" smtClean="0">
                <a:solidFill>
                  <a:srgbClr val="008080"/>
                </a:solidFill>
              </a:rPr>
              <a:t>забезпечувати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лідерство</a:t>
            </a:r>
            <a:r>
              <a:rPr lang="ru-RU" sz="1600" dirty="0" smtClean="0">
                <a:solidFill>
                  <a:srgbClr val="008080"/>
                </a:solidFill>
              </a:rPr>
              <a:t> у </a:t>
            </a:r>
            <a:r>
              <a:rPr lang="ru-RU" sz="1600" dirty="0" err="1" smtClean="0">
                <a:solidFill>
                  <a:srgbClr val="008080"/>
                </a:solidFill>
              </a:rPr>
              <a:t>передових</a:t>
            </a:r>
            <a:r>
              <a:rPr lang="ru-RU" sz="1600" dirty="0" smtClean="0">
                <a:solidFill>
                  <a:srgbClr val="008080"/>
                </a:solidFill>
              </a:rPr>
              <a:t> та </a:t>
            </a:r>
            <a:r>
              <a:rPr lang="ru-RU" sz="1600" dirty="0" err="1" smtClean="0">
                <a:solidFill>
                  <a:srgbClr val="008080"/>
                </a:solidFill>
              </a:rPr>
              <a:t>промислових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технологіях</a:t>
            </a:r>
            <a:r>
              <a:rPr lang="ru-RU" sz="1600" dirty="0" smtClean="0">
                <a:solidFill>
                  <a:srgbClr val="008080"/>
                </a:solidFill>
              </a:rPr>
              <a:t> за </a:t>
            </a:r>
            <a:r>
              <a:rPr lang="ru-RU" sz="1600" dirty="0" err="1" smtClean="0">
                <a:solidFill>
                  <a:srgbClr val="008080"/>
                </a:solidFill>
              </a:rPr>
              <a:t>рахунок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підтримки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інформаційно-комунікаційних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технологій</a:t>
            </a:r>
            <a:r>
              <a:rPr lang="ru-RU" sz="1600" dirty="0" smtClean="0">
                <a:solidFill>
                  <a:srgbClr val="008080"/>
                </a:solidFill>
              </a:rPr>
              <a:t>, </a:t>
            </a:r>
            <a:r>
              <a:rPr lang="ru-RU" sz="1600" dirty="0" err="1" smtClean="0">
                <a:solidFill>
                  <a:srgbClr val="008080"/>
                </a:solidFill>
              </a:rPr>
              <a:t>нанотехнологій</a:t>
            </a:r>
            <a:r>
              <a:rPr lang="ru-RU" sz="1600" dirty="0" smtClean="0">
                <a:solidFill>
                  <a:srgbClr val="008080"/>
                </a:solidFill>
              </a:rPr>
              <a:t>, </a:t>
            </a:r>
            <a:r>
              <a:rPr lang="ru-RU" sz="1600" dirty="0" err="1" smtClean="0">
                <a:solidFill>
                  <a:srgbClr val="008080"/>
                </a:solidFill>
              </a:rPr>
              <a:t>розробки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нових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матеріалів</a:t>
            </a:r>
            <a:r>
              <a:rPr lang="ru-RU" sz="1600" dirty="0" smtClean="0">
                <a:solidFill>
                  <a:srgbClr val="008080"/>
                </a:solidFill>
              </a:rPr>
              <a:t>, </a:t>
            </a:r>
            <a:r>
              <a:rPr lang="ru-RU" sz="1600" dirty="0" err="1" smtClean="0">
                <a:solidFill>
                  <a:srgbClr val="008080"/>
                </a:solidFill>
              </a:rPr>
              <a:t>біотехнологій</a:t>
            </a:r>
            <a:r>
              <a:rPr lang="ru-RU" sz="1600" dirty="0" smtClean="0">
                <a:solidFill>
                  <a:srgbClr val="008080"/>
                </a:solidFill>
              </a:rPr>
              <a:t>, </a:t>
            </a:r>
            <a:r>
              <a:rPr lang="ru-RU" sz="1600" dirty="0" err="1" smtClean="0">
                <a:solidFill>
                  <a:srgbClr val="008080"/>
                </a:solidFill>
              </a:rPr>
              <a:t>передових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технологічних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процесів</a:t>
            </a:r>
            <a:r>
              <a:rPr lang="ru-RU" sz="1600" dirty="0" smtClean="0">
                <a:solidFill>
                  <a:srgbClr val="008080"/>
                </a:solidFill>
              </a:rPr>
              <a:t> та </a:t>
            </a:r>
            <a:r>
              <a:rPr lang="ru-RU" sz="1600" dirty="0" err="1" smtClean="0">
                <a:solidFill>
                  <a:srgbClr val="008080"/>
                </a:solidFill>
              </a:rPr>
              <a:t>космічних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технологій</a:t>
            </a:r>
            <a:r>
              <a:rPr lang="ru-RU" sz="1600" dirty="0" smtClean="0">
                <a:solidFill>
                  <a:srgbClr val="00808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err="1" smtClean="0">
                <a:solidFill>
                  <a:srgbClr val="008080"/>
                </a:solidFill>
              </a:rPr>
              <a:t>спрощувати</a:t>
            </a:r>
            <a:r>
              <a:rPr lang="ru-RU" sz="1600" dirty="0" smtClean="0">
                <a:solidFill>
                  <a:srgbClr val="008080"/>
                </a:solidFill>
              </a:rPr>
              <a:t> доступ до </a:t>
            </a:r>
            <a:r>
              <a:rPr lang="ru-RU" sz="1600" dirty="0" err="1" smtClean="0">
                <a:solidFill>
                  <a:srgbClr val="008080"/>
                </a:solidFill>
              </a:rPr>
              <a:t>ризикового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фінансування</a:t>
            </a:r>
            <a:r>
              <a:rPr lang="ru-RU" sz="1600" dirty="0" smtClean="0">
                <a:solidFill>
                  <a:srgbClr val="00808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err="1" smtClean="0">
                <a:solidFill>
                  <a:srgbClr val="008080"/>
                </a:solidFill>
              </a:rPr>
              <a:t>надавати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широку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підтримку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використанню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інновацій</a:t>
            </a:r>
            <a:r>
              <a:rPr lang="ru-RU" sz="1600" dirty="0" smtClean="0">
                <a:solidFill>
                  <a:srgbClr val="008080"/>
                </a:solidFill>
              </a:rPr>
              <a:t> в </a:t>
            </a:r>
            <a:r>
              <a:rPr lang="ru-RU" sz="1600" dirty="0" err="1" smtClean="0">
                <a:solidFill>
                  <a:srgbClr val="008080"/>
                </a:solidFill>
              </a:rPr>
              <a:t>малих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і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середніх</a:t>
            </a:r>
            <a:r>
              <a:rPr lang="ru-RU" sz="1600" dirty="0" smtClean="0">
                <a:solidFill>
                  <a:srgbClr val="008080"/>
                </a:solidFill>
              </a:rPr>
              <a:t> </a:t>
            </a:r>
            <a:r>
              <a:rPr lang="ru-RU" sz="1600" dirty="0" err="1" smtClean="0">
                <a:solidFill>
                  <a:srgbClr val="008080"/>
                </a:solidFill>
              </a:rPr>
              <a:t>підприємствах</a:t>
            </a:r>
            <a:r>
              <a:rPr lang="ru-RU" sz="1600" dirty="0" smtClean="0">
                <a:solidFill>
                  <a:srgbClr val="00808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 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331913" y="620713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загальна характеристика “Горизонт-2020”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rizon2020 (1 bbbb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0"/>
            <a:ext cx="2484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0" y="1196975"/>
            <a:ext cx="91440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8785225" cy="3744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i="1" smtClean="0">
                <a:solidFill>
                  <a:srgbClr val="008080"/>
                </a:solidFill>
              </a:rPr>
              <a:t>	Третій напрямок. </a:t>
            </a:r>
            <a:r>
              <a:rPr lang="ru-RU" sz="1600" b="1" smtClean="0">
                <a:solidFill>
                  <a:srgbClr val="008080"/>
                </a:solidFill>
              </a:rPr>
              <a:t>Societal Challenges. Суспільні виклики.</a:t>
            </a:r>
            <a:endParaRPr lang="ru-RU" sz="16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rgbClr val="008080"/>
                </a:solidFill>
              </a:rPr>
              <a:t>	Цей напрямок відповідає пріоритетам політики в рамках стратегії «Європа 2020» та викликам, які виникають перед громадянами Європи та інших країн світу. Цей напрям дозволить встановити зв’язки з діяльністю за програмою «Європейське інноваційне партнерство».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rgbClr val="00808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8080"/>
                </a:solidFill>
              </a:rPr>
              <a:t>	Фінансування зосереджене на таких напрямках: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8080"/>
                </a:solidFill>
              </a:rPr>
              <a:t>охорона здоров’я, демографічні зміни та добробут;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8080"/>
                </a:solidFill>
              </a:rPr>
              <a:t>продовольча безпека, стале сільське, лісове та водне господарство, дослідження води ( включаючи питну воду), біоекономіка;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rgbClr val="008080"/>
                </a:solidFill>
              </a:rPr>
              <a:t>безпечна, чиста та ефективна енергетика;</a:t>
            </a:r>
            <a:endParaRPr lang="ru-RU" sz="1600" smtClean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8080"/>
                </a:solidFill>
              </a:rPr>
              <a:t>раціональний, «зелений» та інтегрований транспорт;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8080"/>
                </a:solidFill>
              </a:rPr>
              <a:t>навколишнє середовище, клімат, ефективне використання ресурсів та сировини;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8080"/>
                </a:solidFill>
              </a:rPr>
              <a:t>країни у світі, що змінюється – толерантне, прогресивне та розсудливе суспільство.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008080"/>
                </a:solidFill>
              </a:rPr>
              <a:t>Ініціатива Інноваційного Суспільства містить зобов’язання забезпечити активну участь малих та середніх підприємств в програмі «Горизонт 2020».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rgbClr val="008080"/>
                </a:solidFill>
              </a:rPr>
              <a:t> 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331913" y="620713"/>
            <a:ext cx="5256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8080"/>
                </a:solidFill>
              </a:rPr>
              <a:t>загальна характеристика “Горизонт-2020”</a:t>
            </a:r>
            <a:endParaRPr lang="ru-RU" b="1">
              <a:solidFill>
                <a:srgbClr val="00808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33400" y="6248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200" dirty="0"/>
          </a:p>
          <a:p>
            <a:pPr algn="ctr"/>
            <a:r>
              <a:rPr lang="ru-RU" sz="1200" dirty="0">
                <a:solidFill>
                  <a:srgbClr val="008080"/>
                </a:solidFill>
              </a:rPr>
              <a:t> </a:t>
            </a:r>
            <a:r>
              <a:rPr lang="ru-RU" sz="1200" b="1" dirty="0">
                <a:solidFill>
                  <a:srgbClr val="008080"/>
                </a:solidFill>
              </a:rPr>
              <a:t>Форум </a:t>
            </a:r>
            <a:r>
              <a:rPr lang="ru-RU" sz="1200" b="1" dirty="0" err="1">
                <a:solidFill>
                  <a:srgbClr val="008080"/>
                </a:solidFill>
              </a:rPr>
              <a:t>з</a:t>
            </a:r>
            <a:r>
              <a:rPr lang="ru-RU" sz="1200" b="1" dirty="0">
                <a:solidFill>
                  <a:srgbClr val="008080"/>
                </a:solidFill>
              </a:rPr>
              <a:t> </a:t>
            </a:r>
            <a:r>
              <a:rPr lang="ru-RU" sz="1200" b="1" dirty="0" err="1">
                <a:solidFill>
                  <a:srgbClr val="008080"/>
                </a:solidFill>
              </a:rPr>
              <a:t>технопідприємництва</a:t>
            </a:r>
            <a:r>
              <a:rPr lang="ru-RU" sz="1200" b="1" dirty="0">
                <a:solidFill>
                  <a:srgbClr val="008080"/>
                </a:solidFill>
              </a:rPr>
              <a:t>/</a:t>
            </a:r>
            <a:r>
              <a:rPr lang="en-US" sz="1200" b="1" dirty="0" err="1">
                <a:solidFill>
                  <a:srgbClr val="008080"/>
                </a:solidFill>
              </a:rPr>
              <a:t>Technopreneurship</a:t>
            </a:r>
            <a:r>
              <a:rPr lang="en-US" sz="1200" b="1" dirty="0">
                <a:solidFill>
                  <a:srgbClr val="008080"/>
                </a:solidFill>
              </a:rPr>
              <a:t> </a:t>
            </a:r>
            <a:r>
              <a:rPr lang="en-US" sz="1200" b="1" dirty="0" smtClean="0">
                <a:solidFill>
                  <a:srgbClr val="008080"/>
                </a:solidFill>
              </a:rPr>
              <a:t>Forum</a:t>
            </a:r>
            <a:r>
              <a:rPr lang="uk-UA" sz="1200" b="1" dirty="0" smtClean="0">
                <a:solidFill>
                  <a:srgbClr val="008080"/>
                </a:solidFill>
              </a:rPr>
              <a:t>, Харків, 13 </a:t>
            </a:r>
            <a:r>
              <a:rPr lang="uk-UA" sz="1200" b="1" dirty="0" smtClean="0">
                <a:solidFill>
                  <a:srgbClr val="008080"/>
                </a:solidFill>
              </a:rPr>
              <a:t>квітня 2016</a:t>
            </a:r>
            <a:endParaRPr lang="pl-PL" sz="32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1004</Words>
  <Application>Microsoft Office PowerPoint</Application>
  <PresentationFormat>Экран (4:3)</PresentationFormat>
  <Paragraphs>195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AndreyT</cp:lastModifiedBy>
  <cp:revision>46</cp:revision>
  <dcterms:created xsi:type="dcterms:W3CDTF">2015-05-20T13:42:46Z</dcterms:created>
  <dcterms:modified xsi:type="dcterms:W3CDTF">2016-04-12T16:22:31Z</dcterms:modified>
</cp:coreProperties>
</file>